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6" r:id="rId2"/>
    <p:sldId id="326" r:id="rId3"/>
    <p:sldId id="324" r:id="rId4"/>
    <p:sldId id="266" r:id="rId5"/>
    <p:sldId id="335" r:id="rId6"/>
    <p:sldId id="332" r:id="rId7"/>
    <p:sldId id="336" r:id="rId8"/>
    <p:sldId id="327" r:id="rId9"/>
    <p:sldId id="330" r:id="rId10"/>
    <p:sldId id="333" r:id="rId11"/>
    <p:sldId id="329" r:id="rId12"/>
    <p:sldId id="328" r:id="rId13"/>
    <p:sldId id="341" r:id="rId14"/>
    <p:sldId id="342" r:id="rId15"/>
    <p:sldId id="343" r:id="rId16"/>
    <p:sldId id="334" r:id="rId17"/>
    <p:sldId id="299" r:id="rId18"/>
    <p:sldId id="260" r:id="rId19"/>
    <p:sldId id="300" r:id="rId20"/>
    <p:sldId id="261" r:id="rId21"/>
    <p:sldId id="301" r:id="rId22"/>
    <p:sldId id="284" r:id="rId23"/>
    <p:sldId id="302" r:id="rId24"/>
    <p:sldId id="308" r:id="rId25"/>
    <p:sldId id="303" r:id="rId26"/>
    <p:sldId id="317" r:id="rId27"/>
    <p:sldId id="274" r:id="rId28"/>
    <p:sldId id="290" r:id="rId29"/>
    <p:sldId id="306" r:id="rId30"/>
    <p:sldId id="312" r:id="rId31"/>
    <p:sldId id="304" r:id="rId32"/>
    <p:sldId id="295" r:id="rId33"/>
    <p:sldId id="338" r:id="rId34"/>
    <p:sldId id="337" r:id="rId35"/>
    <p:sldId id="339" r:id="rId36"/>
    <p:sldId id="340" r:id="rId37"/>
    <p:sldId id="305" r:id="rId38"/>
    <p:sldId id="288" r:id="rId39"/>
    <p:sldId id="315" r:id="rId40"/>
    <p:sldId id="319" r:id="rId41"/>
    <p:sldId id="297" r:id="rId42"/>
    <p:sldId id="322" r:id="rId4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FFFF00"/>
    <a:srgbClr val="FFFFFF"/>
    <a:srgbClr val="00B050"/>
    <a:srgbClr val="C00000"/>
    <a:srgbClr val="A9535B"/>
    <a:srgbClr val="CC0000"/>
    <a:srgbClr val="7F7F7F"/>
    <a:srgbClr val="BBE0E3"/>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5" autoAdjust="0"/>
    <p:restoredTop sz="94645" autoAdjust="0"/>
  </p:normalViewPr>
  <p:slideViewPr>
    <p:cSldViewPr>
      <p:cViewPr>
        <p:scale>
          <a:sx n="88" d="100"/>
          <a:sy n="88" d="100"/>
        </p:scale>
        <p:origin x="1432" y="284"/>
      </p:cViewPr>
      <p:guideLst>
        <p:guide orient="horz" pos="2160"/>
        <p:guide pos="2880"/>
      </p:guideLst>
    </p:cSldViewPr>
  </p:slideViewPr>
  <p:outlineViewPr>
    <p:cViewPr>
      <p:scale>
        <a:sx n="33" d="100"/>
        <a:sy n="33" d="100"/>
      </p:scale>
      <p:origin x="0" y="336"/>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DA4255B2-760D-3E85-E1B6-5C4589C0552B}"/>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87" name="Rectangle 3">
            <a:extLst>
              <a:ext uri="{FF2B5EF4-FFF2-40B4-BE49-F238E27FC236}">
                <a16:creationId xmlns:a16="http://schemas.microsoft.com/office/drawing/2014/main" id="{38697A32-CD2F-3A4D-7A5B-D8945506862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2052" name="Rectangle 4">
            <a:extLst>
              <a:ext uri="{FF2B5EF4-FFF2-40B4-BE49-F238E27FC236}">
                <a16:creationId xmlns:a16="http://schemas.microsoft.com/office/drawing/2014/main" id="{A3CADE3E-1C41-00A3-19BC-BD7A5AE4FE3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9" name="Rectangle 5">
            <a:extLst>
              <a:ext uri="{FF2B5EF4-FFF2-40B4-BE49-F238E27FC236}">
                <a16:creationId xmlns:a16="http://schemas.microsoft.com/office/drawing/2014/main" id="{4C3BABE5-23BD-F788-E363-E64D0B3ED7F2}"/>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990" name="Rectangle 6">
            <a:extLst>
              <a:ext uri="{FF2B5EF4-FFF2-40B4-BE49-F238E27FC236}">
                <a16:creationId xmlns:a16="http://schemas.microsoft.com/office/drawing/2014/main" id="{B2310187-DD32-887A-8231-2EFF72A10055}"/>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Arial" charset="0"/>
              </a:defRPr>
            </a:lvl1pPr>
          </a:lstStyle>
          <a:p>
            <a:pPr>
              <a:defRPr/>
            </a:pPr>
            <a:endParaRPr lang="en-US"/>
          </a:p>
        </p:txBody>
      </p:sp>
      <p:sp>
        <p:nvSpPr>
          <p:cNvPr id="41991" name="Rectangle 7">
            <a:extLst>
              <a:ext uri="{FF2B5EF4-FFF2-40B4-BE49-F238E27FC236}">
                <a16:creationId xmlns:a16="http://schemas.microsoft.com/office/drawing/2014/main" id="{F13782C1-5E30-38B8-E87E-EE3673700CB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84886158-771B-44A6-8B1E-73E47D87DA8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DAA62EC-98C0-2AB6-5191-44353D7D3C01}"/>
              </a:ext>
            </a:extLst>
          </p:cNvPr>
          <p:cNvSpPr>
            <a:spLocks noGrp="1" noRot="1" noChangeAspect="1" noChangeArrowheads="1" noTextEdit="1"/>
          </p:cNvSpPr>
          <p:nvPr>
            <p:ph type="sldImg"/>
          </p:nvPr>
        </p:nvSpPr>
        <p:spPr>
          <a:ln/>
        </p:spPr>
      </p:sp>
      <p:sp>
        <p:nvSpPr>
          <p:cNvPr id="4099" name="Notes Placeholder 2">
            <a:extLst>
              <a:ext uri="{FF2B5EF4-FFF2-40B4-BE49-F238E27FC236}">
                <a16:creationId xmlns:a16="http://schemas.microsoft.com/office/drawing/2014/main" id="{96F133E7-7AA0-C64E-E865-539B14A7DEC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latin typeface="Arial" panose="020B0604020202020204" pitchFamily="34" charset="0"/>
            </a:endParaRPr>
          </a:p>
        </p:txBody>
      </p:sp>
      <p:sp>
        <p:nvSpPr>
          <p:cNvPr id="4100" name="Slide Number Placeholder 3">
            <a:extLst>
              <a:ext uri="{FF2B5EF4-FFF2-40B4-BE49-F238E27FC236}">
                <a16:creationId xmlns:a16="http://schemas.microsoft.com/office/drawing/2014/main" id="{3D41539F-B9ED-E5DD-C90D-4C28DF00A90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7F04DF1-A6C1-4CDC-B949-C95F5520EDD7}"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6FA013A2-3AE7-B773-3AF8-1CBE27CBA2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C668CE-E0E8-42FC-AA1A-1672E74E4617}" type="slidenum">
              <a:rPr lang="en-US" altLang="en-US" smtClean="0"/>
              <a:pPr/>
              <a:t>32</a:t>
            </a:fld>
            <a:endParaRPr lang="en-US" altLang="en-US"/>
          </a:p>
        </p:txBody>
      </p:sp>
      <p:sp>
        <p:nvSpPr>
          <p:cNvPr id="39939" name="Rectangle 2">
            <a:extLst>
              <a:ext uri="{FF2B5EF4-FFF2-40B4-BE49-F238E27FC236}">
                <a16:creationId xmlns:a16="http://schemas.microsoft.com/office/drawing/2014/main" id="{92CAD862-CA1D-152D-519F-3AA61141377D}"/>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24B4A8D0-3A4C-194A-7DE2-FD175BC8244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Transfer skills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a:defRPr/>
            </a:pPr>
            <a:fld id="{84886158-771B-44A6-8B1E-73E47D87DA8B}" type="slidenum">
              <a:rPr lang="en-US" altLang="en-US" smtClean="0"/>
              <a:pPr>
                <a:defRPr/>
              </a:pPr>
              <a:t>36</a:t>
            </a:fld>
            <a:endParaRPr lang="en-US" altLang="en-US"/>
          </a:p>
        </p:txBody>
      </p:sp>
    </p:spTree>
    <p:extLst>
      <p:ext uri="{BB962C8B-B14F-4D97-AF65-F5344CB8AC3E}">
        <p14:creationId xmlns:p14="http://schemas.microsoft.com/office/powerpoint/2010/main" val="2587745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F4312677-2F8F-E3DB-FC94-2484AE115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23EB0DD-03DA-4377-BF7A-09CB8DE652DF}" type="slidenum">
              <a:rPr lang="en-US" altLang="en-US" smtClean="0"/>
              <a:pPr/>
              <a:t>38</a:t>
            </a:fld>
            <a:endParaRPr lang="en-US" altLang="en-US"/>
          </a:p>
        </p:txBody>
      </p:sp>
      <p:sp>
        <p:nvSpPr>
          <p:cNvPr id="47107" name="Rectangle 2">
            <a:extLst>
              <a:ext uri="{FF2B5EF4-FFF2-40B4-BE49-F238E27FC236}">
                <a16:creationId xmlns:a16="http://schemas.microsoft.com/office/drawing/2014/main" id="{D18C803A-9A9A-C4F3-EDA8-811066170BAC}"/>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C991D1BC-A0A4-99F1-2065-D19430B0CB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Training of Trainers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C8ADD78-0B26-F558-5E85-C76F4CB464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B19CF8-9AAF-49CA-B122-4F5B6DA489A2}" type="slidenum">
              <a:rPr lang="en-US" altLang="en-US" smtClean="0"/>
              <a:pPr/>
              <a:t>2</a:t>
            </a:fld>
            <a:endParaRPr lang="en-US" altLang="en-US"/>
          </a:p>
        </p:txBody>
      </p:sp>
      <p:sp>
        <p:nvSpPr>
          <p:cNvPr id="6147" name="Rectangle 2">
            <a:extLst>
              <a:ext uri="{FF2B5EF4-FFF2-40B4-BE49-F238E27FC236}">
                <a16:creationId xmlns:a16="http://schemas.microsoft.com/office/drawing/2014/main" id="{794AE1F2-E981-B778-7DF9-0B6A71B8B44F}"/>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EF06FED6-40E3-C60B-FD8E-BDEE30469A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0F04B500-8BE1-B2F8-4219-6BEF311D38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9B5887F-1997-437C-B5B0-78C01E588674}" type="slidenum">
              <a:rPr lang="en-US" altLang="en-US" smtClean="0"/>
              <a:pPr/>
              <a:t>8</a:t>
            </a:fld>
            <a:endParaRPr lang="en-US" altLang="en-US"/>
          </a:p>
        </p:txBody>
      </p:sp>
      <p:sp>
        <p:nvSpPr>
          <p:cNvPr id="13315" name="Rectangle 2">
            <a:extLst>
              <a:ext uri="{FF2B5EF4-FFF2-40B4-BE49-F238E27FC236}">
                <a16:creationId xmlns:a16="http://schemas.microsoft.com/office/drawing/2014/main" id="{C48FFDB8-BD78-3196-5DD6-E26DC054EAE7}"/>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1FF4A446-65B3-CBF1-5F2F-231987919D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FABCAE9C-1FAF-61EC-CA42-CF18BC4E49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45A8FA6-C22C-4E67-A29D-B5938D629617}" type="slidenum">
              <a:rPr lang="en-US" altLang="en-US" smtClean="0"/>
              <a:pPr/>
              <a:t>18</a:t>
            </a:fld>
            <a:endParaRPr lang="en-US" altLang="en-US"/>
          </a:p>
        </p:txBody>
      </p:sp>
      <p:sp>
        <p:nvSpPr>
          <p:cNvPr id="21507" name="Rectangle 2">
            <a:extLst>
              <a:ext uri="{FF2B5EF4-FFF2-40B4-BE49-F238E27FC236}">
                <a16:creationId xmlns:a16="http://schemas.microsoft.com/office/drawing/2014/main" id="{B640FA5F-C7F5-3522-7182-C535AC54A816}"/>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5737574B-FA70-64FD-F178-EAC81A8AD0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Community mapping and needs analysis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549F32EB-A7CB-72BE-D12D-5C54AC87AA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E9AEAB-1ACE-492F-AF4E-246058D16233}" type="slidenum">
              <a:rPr lang="en-US" altLang="en-US" smtClean="0"/>
              <a:pPr/>
              <a:t>20</a:t>
            </a:fld>
            <a:endParaRPr lang="en-US" altLang="en-US"/>
          </a:p>
        </p:txBody>
      </p:sp>
      <p:sp>
        <p:nvSpPr>
          <p:cNvPr id="24579" name="Rectangle 2">
            <a:extLst>
              <a:ext uri="{FF2B5EF4-FFF2-40B4-BE49-F238E27FC236}">
                <a16:creationId xmlns:a16="http://schemas.microsoft.com/office/drawing/2014/main" id="{D8B208B9-CF1D-47FF-C32C-3287891F8DCA}"/>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172ECA07-A09A-D40C-242D-5933F9B2A6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Community mapping and needs analysis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6F8D3BDE-F699-A20A-2F75-79A0D8A29B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7083DA-56E2-4751-B401-2056E41143CA}" type="slidenum">
              <a:rPr lang="en-US" altLang="en-US" smtClean="0"/>
              <a:pPr/>
              <a:t>22</a:t>
            </a:fld>
            <a:endParaRPr lang="en-US" altLang="en-US"/>
          </a:p>
        </p:txBody>
      </p:sp>
      <p:sp>
        <p:nvSpPr>
          <p:cNvPr id="27651" name="Rectangle 2">
            <a:extLst>
              <a:ext uri="{FF2B5EF4-FFF2-40B4-BE49-F238E27FC236}">
                <a16:creationId xmlns:a16="http://schemas.microsoft.com/office/drawing/2014/main" id="{8C418171-175D-F1CF-F1AE-11D00872B6BA}"/>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F65F8F6C-44F1-6302-0CE9-2DAE1D3BB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Finalising plans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FE451BE8-0567-3B76-E1DA-DE281071D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D6AAB3B-EE94-41D6-BDA9-746F29D23954}" type="slidenum">
              <a:rPr lang="en-US" altLang="en-US" smtClean="0"/>
              <a:pPr/>
              <a:t>26</a:t>
            </a:fld>
            <a:endParaRPr lang="en-US" altLang="en-US"/>
          </a:p>
        </p:txBody>
      </p:sp>
      <p:sp>
        <p:nvSpPr>
          <p:cNvPr id="32771" name="Rectangle 2">
            <a:extLst>
              <a:ext uri="{FF2B5EF4-FFF2-40B4-BE49-F238E27FC236}">
                <a16:creationId xmlns:a16="http://schemas.microsoft.com/office/drawing/2014/main" id="{9FA5515A-C929-E323-D0A3-FB56031CC6F5}"/>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DD7BA291-A8EE-C2E7-2873-4988656C6E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Agreement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EDE7BB62-DBF4-41FE-9800-C661BF96D1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8270CC-6D5C-4812-A2C5-26CF132079A2}" type="slidenum">
              <a:rPr lang="en-US" altLang="en-US" smtClean="0"/>
              <a:pPr/>
              <a:t>27</a:t>
            </a:fld>
            <a:endParaRPr lang="en-US" altLang="en-US"/>
          </a:p>
        </p:txBody>
      </p:sp>
      <p:sp>
        <p:nvSpPr>
          <p:cNvPr id="34819" name="Rectangle 2">
            <a:extLst>
              <a:ext uri="{FF2B5EF4-FFF2-40B4-BE49-F238E27FC236}">
                <a16:creationId xmlns:a16="http://schemas.microsoft.com/office/drawing/2014/main" id="{F820FED2-FAF4-619A-FB1A-7EED4F2684C0}"/>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4F3E1600-48EC-1947-1DDD-908AD6EFA9F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Getting there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25190958-FA3C-4E84-351D-6F80904C02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4C65AD-6388-4D77-A562-F72E1763A237}" type="slidenum">
              <a:rPr lang="en-US" altLang="en-US" smtClean="0"/>
              <a:pPr/>
              <a:t>28</a:t>
            </a:fld>
            <a:endParaRPr lang="en-US" altLang="en-US"/>
          </a:p>
        </p:txBody>
      </p:sp>
      <p:sp>
        <p:nvSpPr>
          <p:cNvPr id="36867" name="Rectangle 2">
            <a:extLst>
              <a:ext uri="{FF2B5EF4-FFF2-40B4-BE49-F238E27FC236}">
                <a16:creationId xmlns:a16="http://schemas.microsoft.com/office/drawing/2014/main" id="{6947BCF4-F0C1-77F1-5762-49B47AB35FA0}"/>
              </a:ext>
            </a:extLst>
          </p:cNvPr>
          <p:cNvSpPr>
            <a:spLocks noGrp="1" noRot="1" noChangeAspect="1" noChangeArrowheads="1" noTextEdit="1"/>
          </p:cNvSpPr>
          <p:nvPr>
            <p:ph type="sldImg"/>
          </p:nvPr>
        </p:nvSpPr>
        <p:spPr>
          <a:ln/>
        </p:spPr>
      </p:sp>
      <p:sp>
        <p:nvSpPr>
          <p:cNvPr id="36868" name="Rectangle 3">
            <a:extLst>
              <a:ext uri="{FF2B5EF4-FFF2-40B4-BE49-F238E27FC236}">
                <a16:creationId xmlns:a16="http://schemas.microsoft.com/office/drawing/2014/main" id="{4DED4737-21F7-D53C-88F7-70A5253E9B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Implementation and monitoring</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221B37D8-69CA-009C-C401-DEC20DAA463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16D451-930A-84B4-2C92-CE68FE7D5AF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E46A101-60DE-AE50-E0FE-C6211AB8B1EB}"/>
              </a:ext>
            </a:extLst>
          </p:cNvPr>
          <p:cNvSpPr>
            <a:spLocks noGrp="1" noChangeArrowheads="1"/>
          </p:cNvSpPr>
          <p:nvPr>
            <p:ph type="sldNum" sz="quarter" idx="12"/>
          </p:nvPr>
        </p:nvSpPr>
        <p:spPr>
          <a:ln/>
        </p:spPr>
        <p:txBody>
          <a:bodyPr/>
          <a:lstStyle>
            <a:lvl1pPr>
              <a:defRPr/>
            </a:lvl1pPr>
          </a:lstStyle>
          <a:p>
            <a:pPr>
              <a:defRPr/>
            </a:pPr>
            <a:fld id="{5E3370A3-3C1A-426A-94A8-C44E6EEDCE09}" type="slidenum">
              <a:rPr lang="en-US" altLang="en-US"/>
              <a:pPr>
                <a:defRPr/>
              </a:pPr>
              <a:t>‹#›</a:t>
            </a:fld>
            <a:endParaRPr lang="en-US" altLang="en-US"/>
          </a:p>
        </p:txBody>
      </p:sp>
    </p:spTree>
    <p:extLst>
      <p:ext uri="{BB962C8B-B14F-4D97-AF65-F5344CB8AC3E}">
        <p14:creationId xmlns:p14="http://schemas.microsoft.com/office/powerpoint/2010/main" val="1701329151"/>
      </p:ext>
    </p:extLst>
  </p:cSld>
  <p:clrMapOvr>
    <a:masterClrMapping/>
  </p:clrMapOvr>
  <p:transition spd="slow" advClick="0" advTm="15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642E263-CDA2-69CD-D44B-DD7570D996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84B7AB0-FCAF-89F6-0435-F59F7DB31F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32B8474-27A0-48F1-F430-F0ECB5B505CA}"/>
              </a:ext>
            </a:extLst>
          </p:cNvPr>
          <p:cNvSpPr>
            <a:spLocks noGrp="1" noChangeArrowheads="1"/>
          </p:cNvSpPr>
          <p:nvPr>
            <p:ph type="sldNum" sz="quarter" idx="12"/>
          </p:nvPr>
        </p:nvSpPr>
        <p:spPr>
          <a:ln/>
        </p:spPr>
        <p:txBody>
          <a:bodyPr/>
          <a:lstStyle>
            <a:lvl1pPr>
              <a:defRPr/>
            </a:lvl1pPr>
          </a:lstStyle>
          <a:p>
            <a:pPr>
              <a:defRPr/>
            </a:pPr>
            <a:fld id="{2AC2A48D-65DA-452A-9ECB-960BF801286A}" type="slidenum">
              <a:rPr lang="en-US" altLang="en-US"/>
              <a:pPr>
                <a:defRPr/>
              </a:pPr>
              <a:t>‹#›</a:t>
            </a:fld>
            <a:endParaRPr lang="en-US" altLang="en-US"/>
          </a:p>
        </p:txBody>
      </p:sp>
    </p:spTree>
    <p:extLst>
      <p:ext uri="{BB962C8B-B14F-4D97-AF65-F5344CB8AC3E}">
        <p14:creationId xmlns:p14="http://schemas.microsoft.com/office/powerpoint/2010/main" val="3536393725"/>
      </p:ext>
    </p:extLst>
  </p:cSld>
  <p:clrMapOvr>
    <a:masterClrMapping/>
  </p:clrMapOvr>
  <p:transition spd="slow" advClick="0" advTm="15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113EC84F-6C9C-D324-4E74-142E56BBD26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8D18B24-8AC5-8DB6-FEFB-5DD4AE34AB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5A8515-A66D-8110-2F13-35D6B2BD27D0}"/>
              </a:ext>
            </a:extLst>
          </p:cNvPr>
          <p:cNvSpPr>
            <a:spLocks noGrp="1" noChangeArrowheads="1"/>
          </p:cNvSpPr>
          <p:nvPr>
            <p:ph type="sldNum" sz="quarter" idx="12"/>
          </p:nvPr>
        </p:nvSpPr>
        <p:spPr>
          <a:ln/>
        </p:spPr>
        <p:txBody>
          <a:bodyPr/>
          <a:lstStyle>
            <a:lvl1pPr>
              <a:defRPr/>
            </a:lvl1pPr>
          </a:lstStyle>
          <a:p>
            <a:pPr>
              <a:defRPr/>
            </a:pPr>
            <a:fld id="{9421D5DF-EF48-4DA8-959D-1F5CE6B1E73D}" type="slidenum">
              <a:rPr lang="en-US" altLang="en-US"/>
              <a:pPr>
                <a:defRPr/>
              </a:pPr>
              <a:t>‹#›</a:t>
            </a:fld>
            <a:endParaRPr lang="en-US" altLang="en-US"/>
          </a:p>
        </p:txBody>
      </p:sp>
    </p:spTree>
    <p:extLst>
      <p:ext uri="{BB962C8B-B14F-4D97-AF65-F5344CB8AC3E}">
        <p14:creationId xmlns:p14="http://schemas.microsoft.com/office/powerpoint/2010/main" val="4215693001"/>
      </p:ext>
    </p:extLst>
  </p:cSld>
  <p:clrMapOvr>
    <a:masterClrMapping/>
  </p:clrMapOvr>
  <p:transition spd="slow" advClick="0" advTm="15000">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A9B737CD-3FB6-0CC1-C859-09635BD97E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D2D326-82B6-BE37-8356-C4308CA7E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E5E6E13-1510-3C21-8CBA-5453CD62D80B}"/>
              </a:ext>
            </a:extLst>
          </p:cNvPr>
          <p:cNvSpPr>
            <a:spLocks noGrp="1" noChangeArrowheads="1"/>
          </p:cNvSpPr>
          <p:nvPr>
            <p:ph type="sldNum" sz="quarter" idx="12"/>
          </p:nvPr>
        </p:nvSpPr>
        <p:spPr>
          <a:ln/>
        </p:spPr>
        <p:txBody>
          <a:bodyPr/>
          <a:lstStyle>
            <a:lvl1pPr>
              <a:defRPr/>
            </a:lvl1pPr>
          </a:lstStyle>
          <a:p>
            <a:pPr>
              <a:defRPr/>
            </a:pPr>
            <a:fld id="{9C636DB7-9D8B-41C1-8FC1-380F4B42A12E}" type="slidenum">
              <a:rPr lang="en-US" altLang="en-US"/>
              <a:pPr>
                <a:defRPr/>
              </a:pPr>
              <a:t>‹#›</a:t>
            </a:fld>
            <a:endParaRPr lang="en-US" altLang="en-US"/>
          </a:p>
        </p:txBody>
      </p:sp>
    </p:spTree>
    <p:extLst>
      <p:ext uri="{BB962C8B-B14F-4D97-AF65-F5344CB8AC3E}">
        <p14:creationId xmlns:p14="http://schemas.microsoft.com/office/powerpoint/2010/main" val="292474183"/>
      </p:ext>
    </p:extLst>
  </p:cSld>
  <p:clrMapOvr>
    <a:masterClrMapping/>
  </p:clrMapOvr>
  <p:transition spd="slow" advClick="0" advTm="15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0011B0D-BCAC-F017-2548-87CC17DFA15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EF979334-ABF7-8E88-688E-B4A9538F78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C02E69A6-1E60-BAC3-C3D2-023BD491169E}"/>
              </a:ext>
            </a:extLst>
          </p:cNvPr>
          <p:cNvSpPr>
            <a:spLocks noGrp="1" noChangeArrowheads="1"/>
          </p:cNvSpPr>
          <p:nvPr>
            <p:ph type="sldNum" sz="quarter" idx="12"/>
          </p:nvPr>
        </p:nvSpPr>
        <p:spPr>
          <a:ln/>
        </p:spPr>
        <p:txBody>
          <a:bodyPr/>
          <a:lstStyle>
            <a:lvl1pPr>
              <a:defRPr/>
            </a:lvl1pPr>
          </a:lstStyle>
          <a:p>
            <a:pPr>
              <a:defRPr/>
            </a:pPr>
            <a:fld id="{1696DDF1-1D76-48A5-A466-E714E3AE5613}" type="slidenum">
              <a:rPr lang="en-US" altLang="en-US"/>
              <a:pPr>
                <a:defRPr/>
              </a:pPr>
              <a:t>‹#›</a:t>
            </a:fld>
            <a:endParaRPr lang="en-US" altLang="en-US"/>
          </a:p>
        </p:txBody>
      </p:sp>
    </p:spTree>
    <p:extLst>
      <p:ext uri="{BB962C8B-B14F-4D97-AF65-F5344CB8AC3E}">
        <p14:creationId xmlns:p14="http://schemas.microsoft.com/office/powerpoint/2010/main" val="2351672608"/>
      </p:ext>
    </p:extLst>
  </p:cSld>
  <p:clrMapOvr>
    <a:masterClrMapping/>
  </p:clrMapOvr>
  <p:transition spd="slow" advClick="0" advTm="15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6A77B685-CDBC-BF45-02F4-D14B4759E5E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9074B5-C6CD-225A-F884-E3D8635442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90E5C2F-E5BD-8069-416C-CECE5CF83724}"/>
              </a:ext>
            </a:extLst>
          </p:cNvPr>
          <p:cNvSpPr>
            <a:spLocks noGrp="1" noChangeArrowheads="1"/>
          </p:cNvSpPr>
          <p:nvPr>
            <p:ph type="sldNum" sz="quarter" idx="12"/>
          </p:nvPr>
        </p:nvSpPr>
        <p:spPr>
          <a:ln/>
        </p:spPr>
        <p:txBody>
          <a:bodyPr/>
          <a:lstStyle>
            <a:lvl1pPr>
              <a:defRPr/>
            </a:lvl1pPr>
          </a:lstStyle>
          <a:p>
            <a:pPr>
              <a:defRPr/>
            </a:pPr>
            <a:fld id="{B32FA79F-BA1F-4EA1-BB57-67EC0B4FE00E}" type="slidenum">
              <a:rPr lang="en-US" altLang="en-US"/>
              <a:pPr>
                <a:defRPr/>
              </a:pPr>
              <a:t>‹#›</a:t>
            </a:fld>
            <a:endParaRPr lang="en-US" altLang="en-US"/>
          </a:p>
        </p:txBody>
      </p:sp>
    </p:spTree>
    <p:extLst>
      <p:ext uri="{BB962C8B-B14F-4D97-AF65-F5344CB8AC3E}">
        <p14:creationId xmlns:p14="http://schemas.microsoft.com/office/powerpoint/2010/main" val="1486970742"/>
      </p:ext>
    </p:extLst>
  </p:cSld>
  <p:clrMapOvr>
    <a:masterClrMapping/>
  </p:clrMapOvr>
  <p:transition spd="slow" advClick="0" advTm="15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353393B-28CA-9BBD-719A-707D4750203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16EE9D-9CA4-5E70-9A14-798C289AF7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48CD064-17A1-C394-09C5-541CD4FAF3F5}"/>
              </a:ext>
            </a:extLst>
          </p:cNvPr>
          <p:cNvSpPr>
            <a:spLocks noGrp="1" noChangeArrowheads="1"/>
          </p:cNvSpPr>
          <p:nvPr>
            <p:ph type="sldNum" sz="quarter" idx="12"/>
          </p:nvPr>
        </p:nvSpPr>
        <p:spPr>
          <a:ln/>
        </p:spPr>
        <p:txBody>
          <a:bodyPr/>
          <a:lstStyle>
            <a:lvl1pPr>
              <a:defRPr/>
            </a:lvl1pPr>
          </a:lstStyle>
          <a:p>
            <a:pPr>
              <a:defRPr/>
            </a:pPr>
            <a:fld id="{6FF60D81-4B48-4622-B9A8-4A5EA3C829CC}" type="slidenum">
              <a:rPr lang="en-US" altLang="en-US"/>
              <a:pPr>
                <a:defRPr/>
              </a:pPr>
              <a:t>‹#›</a:t>
            </a:fld>
            <a:endParaRPr lang="en-US" altLang="en-US"/>
          </a:p>
        </p:txBody>
      </p:sp>
    </p:spTree>
    <p:extLst>
      <p:ext uri="{BB962C8B-B14F-4D97-AF65-F5344CB8AC3E}">
        <p14:creationId xmlns:p14="http://schemas.microsoft.com/office/powerpoint/2010/main" val="3272314675"/>
      </p:ext>
    </p:extLst>
  </p:cSld>
  <p:clrMapOvr>
    <a:masterClrMapping/>
  </p:clrMapOvr>
  <p:transition spd="slow" advClick="0" advTm="15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051D4424-A518-19DB-E2BF-A8A2879EA4E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F185CAF-DF3D-EB8F-A30F-09ACACEDEA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BD0AC2-568C-CA73-B353-D1F175A25F17}"/>
              </a:ext>
            </a:extLst>
          </p:cNvPr>
          <p:cNvSpPr>
            <a:spLocks noGrp="1" noChangeArrowheads="1"/>
          </p:cNvSpPr>
          <p:nvPr>
            <p:ph type="sldNum" sz="quarter" idx="12"/>
          </p:nvPr>
        </p:nvSpPr>
        <p:spPr>
          <a:ln/>
        </p:spPr>
        <p:txBody>
          <a:bodyPr/>
          <a:lstStyle>
            <a:lvl1pPr>
              <a:defRPr/>
            </a:lvl1pPr>
          </a:lstStyle>
          <a:p>
            <a:pPr>
              <a:defRPr/>
            </a:pPr>
            <a:fld id="{8A47D7CF-8D90-404E-840A-2FCF5CBE3902}" type="slidenum">
              <a:rPr lang="en-US" altLang="en-US"/>
              <a:pPr>
                <a:defRPr/>
              </a:pPr>
              <a:t>‹#›</a:t>
            </a:fld>
            <a:endParaRPr lang="en-US" altLang="en-US"/>
          </a:p>
        </p:txBody>
      </p:sp>
    </p:spTree>
    <p:extLst>
      <p:ext uri="{BB962C8B-B14F-4D97-AF65-F5344CB8AC3E}">
        <p14:creationId xmlns:p14="http://schemas.microsoft.com/office/powerpoint/2010/main" val="391325912"/>
      </p:ext>
    </p:extLst>
  </p:cSld>
  <p:clrMapOvr>
    <a:masterClrMapping/>
  </p:clrMapOvr>
  <p:transition spd="slow" advClick="0" advTm="15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E59211AB-9092-9E19-2EE4-B482EA5A58B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E2C6778-713E-B592-8A7A-27024199B4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FCF9480-6540-480C-8584-45F56E00B14E}"/>
              </a:ext>
            </a:extLst>
          </p:cNvPr>
          <p:cNvSpPr>
            <a:spLocks noGrp="1" noChangeArrowheads="1"/>
          </p:cNvSpPr>
          <p:nvPr>
            <p:ph type="sldNum" sz="quarter" idx="12"/>
          </p:nvPr>
        </p:nvSpPr>
        <p:spPr>
          <a:ln/>
        </p:spPr>
        <p:txBody>
          <a:bodyPr/>
          <a:lstStyle>
            <a:lvl1pPr>
              <a:defRPr/>
            </a:lvl1pPr>
          </a:lstStyle>
          <a:p>
            <a:pPr>
              <a:defRPr/>
            </a:pPr>
            <a:fld id="{D92AE25E-418F-49E6-B694-89A66FF2AD1F}" type="slidenum">
              <a:rPr lang="en-US" altLang="en-US"/>
              <a:pPr>
                <a:defRPr/>
              </a:pPr>
              <a:t>‹#›</a:t>
            </a:fld>
            <a:endParaRPr lang="en-US" altLang="en-US"/>
          </a:p>
        </p:txBody>
      </p:sp>
    </p:spTree>
    <p:extLst>
      <p:ext uri="{BB962C8B-B14F-4D97-AF65-F5344CB8AC3E}">
        <p14:creationId xmlns:p14="http://schemas.microsoft.com/office/powerpoint/2010/main" val="204643699"/>
      </p:ext>
    </p:extLst>
  </p:cSld>
  <p:clrMapOvr>
    <a:masterClrMapping/>
  </p:clrMapOvr>
  <p:transition spd="slow" advClick="0" advTm="15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E6E38726-74C9-7827-A943-0801E3F2CDA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EC456B3-CD80-9264-97A6-AC76A5FC8FB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EFA635-79D8-B563-EF60-FFA4C2EBDA66}"/>
              </a:ext>
            </a:extLst>
          </p:cNvPr>
          <p:cNvSpPr>
            <a:spLocks noGrp="1" noChangeArrowheads="1"/>
          </p:cNvSpPr>
          <p:nvPr>
            <p:ph type="sldNum" sz="quarter" idx="12"/>
          </p:nvPr>
        </p:nvSpPr>
        <p:spPr>
          <a:ln/>
        </p:spPr>
        <p:txBody>
          <a:bodyPr/>
          <a:lstStyle>
            <a:lvl1pPr>
              <a:defRPr/>
            </a:lvl1pPr>
          </a:lstStyle>
          <a:p>
            <a:pPr>
              <a:defRPr/>
            </a:pPr>
            <a:fld id="{BCF8E95F-538A-45B0-A981-D3D92549CA77}" type="slidenum">
              <a:rPr lang="en-US" altLang="en-US"/>
              <a:pPr>
                <a:defRPr/>
              </a:pPr>
              <a:t>‹#›</a:t>
            </a:fld>
            <a:endParaRPr lang="en-US" altLang="en-US"/>
          </a:p>
        </p:txBody>
      </p:sp>
    </p:spTree>
    <p:extLst>
      <p:ext uri="{BB962C8B-B14F-4D97-AF65-F5344CB8AC3E}">
        <p14:creationId xmlns:p14="http://schemas.microsoft.com/office/powerpoint/2010/main" val="1673543763"/>
      </p:ext>
    </p:extLst>
  </p:cSld>
  <p:clrMapOvr>
    <a:masterClrMapping/>
  </p:clrMapOvr>
  <p:transition spd="slow" advClick="0" advTm="15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E77C2EB-BCAF-E9F0-B1DC-0CFDD0BF7DC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7AB48CD-C004-97D1-5A3F-B290C19633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A207F3-3620-F031-E1A1-578A684387FC}"/>
              </a:ext>
            </a:extLst>
          </p:cNvPr>
          <p:cNvSpPr>
            <a:spLocks noGrp="1" noChangeArrowheads="1"/>
          </p:cNvSpPr>
          <p:nvPr>
            <p:ph type="sldNum" sz="quarter" idx="12"/>
          </p:nvPr>
        </p:nvSpPr>
        <p:spPr>
          <a:ln/>
        </p:spPr>
        <p:txBody>
          <a:bodyPr/>
          <a:lstStyle>
            <a:lvl1pPr>
              <a:defRPr/>
            </a:lvl1pPr>
          </a:lstStyle>
          <a:p>
            <a:pPr>
              <a:defRPr/>
            </a:pPr>
            <a:fld id="{A9D89917-EF90-4BE3-824F-BBA81236F4FE}" type="slidenum">
              <a:rPr lang="en-US" altLang="en-US"/>
              <a:pPr>
                <a:defRPr/>
              </a:pPr>
              <a:t>‹#›</a:t>
            </a:fld>
            <a:endParaRPr lang="en-US" altLang="en-US"/>
          </a:p>
        </p:txBody>
      </p:sp>
    </p:spTree>
    <p:extLst>
      <p:ext uri="{BB962C8B-B14F-4D97-AF65-F5344CB8AC3E}">
        <p14:creationId xmlns:p14="http://schemas.microsoft.com/office/powerpoint/2010/main" val="1324985856"/>
      </p:ext>
    </p:extLst>
  </p:cSld>
  <p:clrMapOvr>
    <a:masterClrMapping/>
  </p:clrMapOvr>
  <p:transition spd="slow" advClick="0" advTm="15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D0806F5-620F-FAE3-162A-46667458B5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1C2925B-A86F-2A4C-A1A2-D889C80ED0E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6E2348-4A0C-DD47-07F7-477A48E8B861}"/>
              </a:ext>
            </a:extLst>
          </p:cNvPr>
          <p:cNvSpPr>
            <a:spLocks noGrp="1" noChangeArrowheads="1"/>
          </p:cNvSpPr>
          <p:nvPr>
            <p:ph type="sldNum" sz="quarter" idx="12"/>
          </p:nvPr>
        </p:nvSpPr>
        <p:spPr>
          <a:ln/>
        </p:spPr>
        <p:txBody>
          <a:bodyPr/>
          <a:lstStyle>
            <a:lvl1pPr>
              <a:defRPr/>
            </a:lvl1pPr>
          </a:lstStyle>
          <a:p>
            <a:pPr>
              <a:defRPr/>
            </a:pPr>
            <a:fld id="{ED8DEAFE-B0A6-4F2D-A813-EEABB022317A}" type="slidenum">
              <a:rPr lang="en-US" altLang="en-US"/>
              <a:pPr>
                <a:defRPr/>
              </a:pPr>
              <a:t>‹#›</a:t>
            </a:fld>
            <a:endParaRPr lang="en-US" altLang="en-US"/>
          </a:p>
        </p:txBody>
      </p:sp>
    </p:spTree>
    <p:extLst>
      <p:ext uri="{BB962C8B-B14F-4D97-AF65-F5344CB8AC3E}">
        <p14:creationId xmlns:p14="http://schemas.microsoft.com/office/powerpoint/2010/main" val="1826948558"/>
      </p:ext>
    </p:extLst>
  </p:cSld>
  <p:clrMapOvr>
    <a:masterClrMapping/>
  </p:clrMapOvr>
  <p:transition spd="slow" advClick="0" advTm="15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863C54C-6A49-A1BB-2891-4AA4AC0FF03B}"/>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B8869B1-A061-EA0E-9BEE-1EDFF949C2AE}"/>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3A59A00-40FE-4DE0-D883-6CCD558BE52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5B2F713A-A442-0E20-2364-3B2F4238E424}"/>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FCAABF42-00D8-3A56-C3F3-FBE0BD59F11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2E82766-6458-4E52-9E0D-0D77E894A95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5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ppt_x</p:attrName>
                                        </p:attrNameLst>
                                      </p:cBhvr>
                                      <p:tavLst>
                                        <p:tav tm="0">
                                          <p:val>
                                            <p:strVal val="#ppt_x-.2"/>
                                          </p:val>
                                        </p:tav>
                                        <p:tav tm="100000">
                                          <p:val>
                                            <p:strVal val="#ppt_x"/>
                                          </p:val>
                                        </p:tav>
                                      </p:tavLst>
                                    </p:anim>
                                    <p:anim calcmode="lin" valueType="num">
                                      <p:cBhvr>
                                        <p:cTn id="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nodeType="clickEffect">
                                  <p:stCondLst>
                                    <p:cond delay="0"/>
                                  </p:stCondLst>
                                  <p:childTnLst>
                                    <p:set>
                                      <p:cBhvr>
                                        <p:cTn id="13" dur="1" fill="hold">
                                          <p:stCondLst>
                                            <p:cond delay="0"/>
                                          </p:stCondLst>
                                        </p:cTn>
                                        <p:tgtEl>
                                          <p:spTgt spid="1027">
                                            <p:txEl>
                                              <p:pRg st="0" end="0"/>
                                            </p:txEl>
                                          </p:spTgt>
                                        </p:tgtEl>
                                        <p:attrNameLst>
                                          <p:attrName>style.visibility</p:attrName>
                                        </p:attrNameLst>
                                      </p:cBhvr>
                                      <p:to>
                                        <p:strVal val="visible"/>
                                      </p:to>
                                    </p:set>
                                    <p:animEffect transition="in" filter="fade">
                                      <p:cBhvr>
                                        <p:cTn id="14" dur="500"/>
                                        <p:tgtEl>
                                          <p:spTgt spid="1027">
                                            <p:txEl>
                                              <p:pRg st="0" end="0"/>
                                            </p:txEl>
                                          </p:spTgt>
                                        </p:tgtEl>
                                      </p:cBhvr>
                                    </p:animEffect>
                                    <p:anim calcmode="lin" valueType="num">
                                      <p:cBhvr>
                                        <p:cTn id="15" dur="500" fill="hold"/>
                                        <p:tgtEl>
                                          <p:spTgt spid="10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27">
                                            <p:txEl>
                                              <p:pRg st="0" end="0"/>
                                            </p:txEl>
                                          </p:spTgt>
                                        </p:tgtEl>
                                        <p:attrNameLst>
                                          <p:attrName>ppt_y</p:attrName>
                                        </p:attrNameLst>
                                      </p:cBhvr>
                                      <p:tavLst>
                                        <p:tav tm="0">
                                          <p:val>
                                            <p:strVal val="#ppt_y+.05"/>
                                          </p:val>
                                        </p:tav>
                                        <p:tav tm="100000">
                                          <p:val>
                                            <p:strVal val="#ppt_y"/>
                                          </p:val>
                                        </p:tav>
                                      </p:tavLst>
                                    </p:anim>
                                  </p:childTnLst>
                                </p:cTn>
                              </p:par>
                              <p:par>
                                <p:cTn id="17" presetID="44" presetClass="entr" presetSubtype="0" fill="hold" nodeType="withEffect">
                                  <p:stCondLst>
                                    <p:cond delay="0"/>
                                  </p:stCondLst>
                                  <p:childTnLst>
                                    <p:set>
                                      <p:cBhvr>
                                        <p:cTn id="18" dur="1" fill="hold">
                                          <p:stCondLst>
                                            <p:cond delay="0"/>
                                          </p:stCondLst>
                                        </p:cTn>
                                        <p:tgtEl>
                                          <p:spTgt spid="1027">
                                            <p:txEl>
                                              <p:pRg st="1" end="1"/>
                                            </p:txEl>
                                          </p:spTgt>
                                        </p:tgtEl>
                                        <p:attrNameLst>
                                          <p:attrName>style.visibility</p:attrName>
                                        </p:attrNameLst>
                                      </p:cBhvr>
                                      <p:to>
                                        <p:strVal val="visible"/>
                                      </p:to>
                                    </p:set>
                                    <p:animEffect transition="in" filter="fade">
                                      <p:cBhvr>
                                        <p:cTn id="19" dur="500"/>
                                        <p:tgtEl>
                                          <p:spTgt spid="1027">
                                            <p:txEl>
                                              <p:pRg st="1" end="1"/>
                                            </p:txEl>
                                          </p:spTgt>
                                        </p:tgtEl>
                                      </p:cBhvr>
                                    </p:animEffect>
                                    <p:anim calcmode="lin" valueType="num">
                                      <p:cBhvr>
                                        <p:cTn id="20" dur="500" fill="hold"/>
                                        <p:tgtEl>
                                          <p:spTgt spid="1027">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1027">
                                            <p:txEl>
                                              <p:pRg st="1" end="1"/>
                                            </p:txEl>
                                          </p:spTgt>
                                        </p:tgtEl>
                                        <p:attrNameLst>
                                          <p:attrName>ppt_y</p:attrName>
                                        </p:attrNameLst>
                                      </p:cBhvr>
                                      <p:tavLst>
                                        <p:tav tm="0">
                                          <p:val>
                                            <p:strVal val="#ppt_y+.05"/>
                                          </p:val>
                                        </p:tav>
                                        <p:tav tm="100000">
                                          <p:val>
                                            <p:strVal val="#ppt_y"/>
                                          </p:val>
                                        </p:tav>
                                      </p:tavLst>
                                    </p:anim>
                                  </p:childTnLst>
                                </p:cTn>
                              </p:par>
                              <p:par>
                                <p:cTn id="22" presetID="44" presetClass="entr" presetSubtype="0" fill="hold" nodeType="withEffect">
                                  <p:stCondLst>
                                    <p:cond delay="0"/>
                                  </p:stCondLst>
                                  <p:childTnLst>
                                    <p:set>
                                      <p:cBhvr>
                                        <p:cTn id="23" dur="1" fill="hold">
                                          <p:stCondLst>
                                            <p:cond delay="0"/>
                                          </p:stCondLst>
                                        </p:cTn>
                                        <p:tgtEl>
                                          <p:spTgt spid="1027">
                                            <p:txEl>
                                              <p:pRg st="2" end="2"/>
                                            </p:txEl>
                                          </p:spTgt>
                                        </p:tgtEl>
                                        <p:attrNameLst>
                                          <p:attrName>style.visibility</p:attrName>
                                        </p:attrNameLst>
                                      </p:cBhvr>
                                      <p:to>
                                        <p:strVal val="visible"/>
                                      </p:to>
                                    </p:set>
                                    <p:animEffect transition="in" filter="fade">
                                      <p:cBhvr>
                                        <p:cTn id="24" dur="500"/>
                                        <p:tgtEl>
                                          <p:spTgt spid="1027">
                                            <p:txEl>
                                              <p:pRg st="2" end="2"/>
                                            </p:txEl>
                                          </p:spTgt>
                                        </p:tgtEl>
                                      </p:cBhvr>
                                    </p:animEffect>
                                    <p:anim calcmode="lin" valueType="num">
                                      <p:cBhvr>
                                        <p:cTn id="25" dur="500" fill="hold"/>
                                        <p:tgtEl>
                                          <p:spTgt spid="1027">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1027">
                                            <p:txEl>
                                              <p:pRg st="2" end="2"/>
                                            </p:txEl>
                                          </p:spTgt>
                                        </p:tgtEl>
                                        <p:attrNameLst>
                                          <p:attrName>ppt_y</p:attrName>
                                        </p:attrNameLst>
                                      </p:cBhvr>
                                      <p:tavLst>
                                        <p:tav tm="0">
                                          <p:val>
                                            <p:strVal val="#ppt_y+.05"/>
                                          </p:val>
                                        </p:tav>
                                        <p:tav tm="100000">
                                          <p:val>
                                            <p:strVal val="#ppt_y"/>
                                          </p:val>
                                        </p:tav>
                                      </p:tavLst>
                                    </p:anim>
                                  </p:childTnLst>
                                </p:cTn>
                              </p:par>
                              <p:par>
                                <p:cTn id="27" presetID="44" presetClass="entr" presetSubtype="0" fill="hold" nodeType="withEffect">
                                  <p:stCondLst>
                                    <p:cond delay="0"/>
                                  </p:stCondLst>
                                  <p:childTnLst>
                                    <p:set>
                                      <p:cBhvr>
                                        <p:cTn id="28" dur="1" fill="hold">
                                          <p:stCondLst>
                                            <p:cond delay="0"/>
                                          </p:stCondLst>
                                        </p:cTn>
                                        <p:tgtEl>
                                          <p:spTgt spid="1027">
                                            <p:txEl>
                                              <p:pRg st="3" end="3"/>
                                            </p:txEl>
                                          </p:spTgt>
                                        </p:tgtEl>
                                        <p:attrNameLst>
                                          <p:attrName>style.visibility</p:attrName>
                                        </p:attrNameLst>
                                      </p:cBhvr>
                                      <p:to>
                                        <p:strVal val="visible"/>
                                      </p:to>
                                    </p:set>
                                    <p:animEffect transition="in" filter="fade">
                                      <p:cBhvr>
                                        <p:cTn id="29" dur="500"/>
                                        <p:tgtEl>
                                          <p:spTgt spid="1027">
                                            <p:txEl>
                                              <p:pRg st="3" end="3"/>
                                            </p:txEl>
                                          </p:spTgt>
                                        </p:tgtEl>
                                      </p:cBhvr>
                                    </p:animEffect>
                                    <p:anim calcmode="lin" valueType="num">
                                      <p:cBhvr>
                                        <p:cTn id="30" dur="500" fill="hold"/>
                                        <p:tgtEl>
                                          <p:spTgt spid="1027">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1027">
                                            <p:txEl>
                                              <p:pRg st="3" end="3"/>
                                            </p:txEl>
                                          </p:spTgt>
                                        </p:tgtEl>
                                        <p:attrNameLst>
                                          <p:attrName>ppt_y</p:attrName>
                                        </p:attrNameLst>
                                      </p:cBhvr>
                                      <p:tavLst>
                                        <p:tav tm="0">
                                          <p:val>
                                            <p:strVal val="#ppt_y+.05"/>
                                          </p:val>
                                        </p:tav>
                                        <p:tav tm="100000">
                                          <p:val>
                                            <p:strVal val="#ppt_y"/>
                                          </p:val>
                                        </p:tav>
                                      </p:tavLst>
                                    </p:anim>
                                  </p:childTnLst>
                                </p:cTn>
                              </p:par>
                              <p:par>
                                <p:cTn id="32" presetID="44" presetClass="entr" presetSubtype="0" fill="hold" nodeType="withEffect">
                                  <p:stCondLst>
                                    <p:cond delay="0"/>
                                  </p:stCondLst>
                                  <p:childTnLst>
                                    <p:set>
                                      <p:cBhvr>
                                        <p:cTn id="33" dur="1" fill="hold">
                                          <p:stCondLst>
                                            <p:cond delay="0"/>
                                          </p:stCondLst>
                                        </p:cTn>
                                        <p:tgtEl>
                                          <p:spTgt spid="1027">
                                            <p:txEl>
                                              <p:pRg st="4" end="4"/>
                                            </p:txEl>
                                          </p:spTgt>
                                        </p:tgtEl>
                                        <p:attrNameLst>
                                          <p:attrName>style.visibility</p:attrName>
                                        </p:attrNameLst>
                                      </p:cBhvr>
                                      <p:to>
                                        <p:strVal val="visible"/>
                                      </p:to>
                                    </p:set>
                                    <p:animEffect transition="in" filter="fade">
                                      <p:cBhvr>
                                        <p:cTn id="34" dur="500"/>
                                        <p:tgtEl>
                                          <p:spTgt spid="1027">
                                            <p:txEl>
                                              <p:pRg st="4" end="4"/>
                                            </p:txEl>
                                          </p:spTgt>
                                        </p:tgtEl>
                                      </p:cBhvr>
                                    </p:animEffect>
                                    <p:anim calcmode="lin" valueType="num">
                                      <p:cBhvr>
                                        <p:cTn id="35" dur="500" fill="hold"/>
                                        <p:tgtEl>
                                          <p:spTgt spid="1027">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1027">
                                            <p:txEl>
                                              <p:pRg st="4" end="4"/>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44"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2">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3">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4">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 lvl="5">
            <p:tnLst>
              <p:par>
                <p:cTn presetID="44"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500"/>
                        <p:tgtEl>
                          <p:spTgt spid="1027"/>
                        </p:tgtEl>
                      </p:cBhvr>
                    </p:animEffect>
                    <p:anim calcmode="lin" valueType="num">
                      <p:cBhvr>
                        <p:cTn dur="500" fill="hold"/>
                        <p:tgtEl>
                          <p:spTgt spid="1027"/>
                        </p:tgtEl>
                        <p:attrNameLst>
                          <p:attrName>ppt_x</p:attrName>
                        </p:attrNameLst>
                      </p:cBhvr>
                      <p:tavLst>
                        <p:tav tm="0">
                          <p:val>
                            <p:strVal val="#ppt_x"/>
                          </p:val>
                        </p:tav>
                        <p:tav tm="100000">
                          <p:val>
                            <p:strVal val="#ppt_x"/>
                          </p:val>
                        </p:tav>
                      </p:tavLst>
                    </p:anim>
                    <p:anim calcmode="lin" valueType="num">
                      <p:cBhvr>
                        <p:cTn dur="500" fill="hold"/>
                        <p:tgtEl>
                          <p:spTgt spid="1027"/>
                        </p:tgtEl>
                        <p:attrNameLst>
                          <p:attrName>ppt_y</p:attrName>
                        </p:attrNameLst>
                      </p:cBhvr>
                      <p:tavLst>
                        <p:tav tm="0">
                          <p:val>
                            <p:strVal val="#ppt_y+.05"/>
                          </p:val>
                        </p:tav>
                        <p:tav tm="100000">
                          <p:val>
                            <p:strVal val="#ppt_y"/>
                          </p:val>
                        </p:tav>
                      </p:tavLst>
                    </p:anim>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file:///C:\Users\robin\Documents\NATTB\Latest%20documents%202022\Powerpoint\karal.2.AVI" TargetMode="External"/><Relationship Id="rId1" Type="http://schemas.microsoft.com/office/2007/relationships/media" Target="file:///C:\Users\robin\Documents\NATTB\Latest%20documents%202022\Powerpoint\karal.2.AVI" TargetMode="Externa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file:///C:\Users\robin\Documents\NATTB\Latest%20documents%202022\Powerpoint\14%20I%20Still%20Haven't%20Found%20What%20I'm%20Looking%20For.wma" TargetMode="External"/><Relationship Id="rId1" Type="http://schemas.microsoft.com/office/2007/relationships/media" Target="file:///C:\Users\robin\Documents\NATTB\Latest%20documents%202022\Powerpoint\14%20I%20Still%20Haven't%20Found%20What%20I'm%20Looking%20For.wma" TargetMode="External"/><Relationship Id="rId5" Type="http://schemas.openxmlformats.org/officeDocument/2006/relationships/image" Target="../media/image30.pn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tags" Target="../tags/tag2.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G"/></Relationships>
</file>

<file path=ppt/slides/_rels/slide3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8.xml"/><Relationship Id="rId5" Type="http://schemas.openxmlformats.org/officeDocument/2006/relationships/image" Target="../media/image87.jpeg"/><Relationship Id="rId4" Type="http://schemas.openxmlformats.org/officeDocument/2006/relationships/image" Target="../media/image86.jpeg"/></Relationships>
</file>

<file path=ppt/slides/_rels/slide4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8.xml"/><Relationship Id="rId1" Type="http://schemas.openxmlformats.org/officeDocument/2006/relationships/tags" Target="../tags/tag5.xml"/><Relationship Id="rId4" Type="http://schemas.openxmlformats.org/officeDocument/2006/relationships/image" Target="../media/image89.jpeg"/></Relationships>
</file>

<file path=ppt/slides/_rels/slide42.xml.rels><?xml version="1.0" encoding="UTF-8" standalone="yes"?>
<Relationships xmlns="http://schemas.openxmlformats.org/package/2006/relationships"><Relationship Id="rId13" Type="http://schemas.openxmlformats.org/officeDocument/2006/relationships/image" Target="../media/image101.jpeg"/><Relationship Id="rId18" Type="http://schemas.openxmlformats.org/officeDocument/2006/relationships/image" Target="../media/image106.jpeg"/><Relationship Id="rId26" Type="http://schemas.openxmlformats.org/officeDocument/2006/relationships/image" Target="../media/image114.jpeg"/><Relationship Id="rId3" Type="http://schemas.openxmlformats.org/officeDocument/2006/relationships/image" Target="../media/image91.jpeg"/><Relationship Id="rId21" Type="http://schemas.openxmlformats.org/officeDocument/2006/relationships/image" Target="../media/image109.jpeg"/><Relationship Id="rId34" Type="http://schemas.openxmlformats.org/officeDocument/2006/relationships/image" Target="../media/image122.jpeg"/><Relationship Id="rId7" Type="http://schemas.openxmlformats.org/officeDocument/2006/relationships/image" Target="../media/image95.jpeg"/><Relationship Id="rId12" Type="http://schemas.openxmlformats.org/officeDocument/2006/relationships/image" Target="../media/image100.jpeg"/><Relationship Id="rId17" Type="http://schemas.openxmlformats.org/officeDocument/2006/relationships/image" Target="../media/image105.jpeg"/><Relationship Id="rId25" Type="http://schemas.openxmlformats.org/officeDocument/2006/relationships/image" Target="../media/image113.jpeg"/><Relationship Id="rId33" Type="http://schemas.openxmlformats.org/officeDocument/2006/relationships/image" Target="../media/image121.jpeg"/><Relationship Id="rId2" Type="http://schemas.openxmlformats.org/officeDocument/2006/relationships/image" Target="../media/image90.jpeg"/><Relationship Id="rId16" Type="http://schemas.openxmlformats.org/officeDocument/2006/relationships/image" Target="../media/image104.jpeg"/><Relationship Id="rId20" Type="http://schemas.openxmlformats.org/officeDocument/2006/relationships/image" Target="../media/image108.jpeg"/><Relationship Id="rId29" Type="http://schemas.openxmlformats.org/officeDocument/2006/relationships/image" Target="../media/image117.jpeg"/><Relationship Id="rId1" Type="http://schemas.openxmlformats.org/officeDocument/2006/relationships/slideLayout" Target="../slideLayouts/slideLayout8.xml"/><Relationship Id="rId6" Type="http://schemas.openxmlformats.org/officeDocument/2006/relationships/image" Target="../media/image94.jpeg"/><Relationship Id="rId11" Type="http://schemas.openxmlformats.org/officeDocument/2006/relationships/image" Target="../media/image99.jpeg"/><Relationship Id="rId24" Type="http://schemas.openxmlformats.org/officeDocument/2006/relationships/image" Target="../media/image112.jpeg"/><Relationship Id="rId32" Type="http://schemas.openxmlformats.org/officeDocument/2006/relationships/image" Target="../media/image120.jpeg"/><Relationship Id="rId5" Type="http://schemas.openxmlformats.org/officeDocument/2006/relationships/image" Target="../media/image93.jpeg"/><Relationship Id="rId15" Type="http://schemas.openxmlformats.org/officeDocument/2006/relationships/image" Target="../media/image103.jpeg"/><Relationship Id="rId23" Type="http://schemas.openxmlformats.org/officeDocument/2006/relationships/image" Target="../media/image111.jpeg"/><Relationship Id="rId28" Type="http://schemas.openxmlformats.org/officeDocument/2006/relationships/image" Target="../media/image116.jpeg"/><Relationship Id="rId10" Type="http://schemas.openxmlformats.org/officeDocument/2006/relationships/image" Target="../media/image98.jpeg"/><Relationship Id="rId19" Type="http://schemas.openxmlformats.org/officeDocument/2006/relationships/image" Target="../media/image107.jpeg"/><Relationship Id="rId31" Type="http://schemas.openxmlformats.org/officeDocument/2006/relationships/image" Target="../media/image119.jpeg"/><Relationship Id="rId4" Type="http://schemas.openxmlformats.org/officeDocument/2006/relationships/image" Target="../media/image92.jpeg"/><Relationship Id="rId9" Type="http://schemas.openxmlformats.org/officeDocument/2006/relationships/image" Target="../media/image97.jpeg"/><Relationship Id="rId14" Type="http://schemas.openxmlformats.org/officeDocument/2006/relationships/image" Target="../media/image102.jpeg"/><Relationship Id="rId22" Type="http://schemas.openxmlformats.org/officeDocument/2006/relationships/image" Target="../media/image110.jpeg"/><Relationship Id="rId27" Type="http://schemas.openxmlformats.org/officeDocument/2006/relationships/image" Target="../media/image115.jpeg"/><Relationship Id="rId30" Type="http://schemas.openxmlformats.org/officeDocument/2006/relationships/image" Target="../media/image118.jpeg"/><Relationship Id="rId35" Type="http://schemas.openxmlformats.org/officeDocument/2006/relationships/image" Target="../media/image123.jpeg"/><Relationship Id="rId8"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4">
            <a:lum/>
          </a:blip>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6C9AB47E-9C09-05CA-21C2-57B9B411D7C7}"/>
              </a:ext>
            </a:extLst>
          </p:cNvPr>
          <p:cNvSpPr>
            <a:spLocks noGrp="1" noChangeArrowheads="1"/>
          </p:cNvSpPr>
          <p:nvPr>
            <p:ph type="ctrTitle"/>
          </p:nvPr>
        </p:nvSpPr>
        <p:spPr>
          <a:xfrm>
            <a:off x="152400" y="381000"/>
            <a:ext cx="8763000" cy="1524000"/>
          </a:xfrm>
          <a:noFill/>
        </p:spPr>
        <p:txBody>
          <a:bodyPr/>
          <a:lstStyle/>
          <a:p>
            <a:pPr eaLnBrk="1" hangingPunct="1"/>
            <a:r>
              <a:rPr lang="en-US" altLang="en-US" sz="4000" b="1" dirty="0">
                <a:solidFill>
                  <a:schemeClr val="bg1"/>
                </a:solidFill>
              </a:rPr>
              <a:t>The PNG</a:t>
            </a:r>
            <a:br>
              <a:rPr lang="en-US" altLang="en-US" sz="4000" b="1" dirty="0">
                <a:solidFill>
                  <a:schemeClr val="bg1"/>
                </a:solidFill>
              </a:rPr>
            </a:br>
            <a:r>
              <a:rPr lang="en-US" altLang="en-US" sz="4000" b="1" dirty="0">
                <a:solidFill>
                  <a:schemeClr val="bg1"/>
                </a:solidFill>
              </a:rPr>
              <a:t>Community Development Worker National Standard</a:t>
            </a:r>
          </a:p>
        </p:txBody>
      </p:sp>
      <p:sp>
        <p:nvSpPr>
          <p:cNvPr id="3075" name="Rectangle 3">
            <a:extLst>
              <a:ext uri="{FF2B5EF4-FFF2-40B4-BE49-F238E27FC236}">
                <a16:creationId xmlns:a16="http://schemas.microsoft.com/office/drawing/2014/main" id="{6632EA59-B52E-FFD3-5D1F-D01F50C6278A}"/>
              </a:ext>
            </a:extLst>
          </p:cNvPr>
          <p:cNvSpPr>
            <a:spLocks noGrp="1" noChangeArrowheads="1"/>
          </p:cNvSpPr>
          <p:nvPr>
            <p:ph type="subTitle" idx="1"/>
          </p:nvPr>
        </p:nvSpPr>
        <p:spPr>
          <a:xfrm>
            <a:off x="228600" y="2667000"/>
            <a:ext cx="8534400" cy="914400"/>
          </a:xfrm>
        </p:spPr>
        <p:txBody>
          <a:bodyPr/>
          <a:lstStyle/>
          <a:p>
            <a:pPr eaLnBrk="1" hangingPunct="1">
              <a:defRPr/>
            </a:pPr>
            <a:r>
              <a:rPr lang="en-US" sz="4000" b="1" dirty="0">
                <a:effectLst>
                  <a:outerShdw blurRad="38100" dist="38100" dir="2700000" algn="tl">
                    <a:srgbClr val="000000">
                      <a:alpha val="43137"/>
                    </a:srgbClr>
                  </a:outerShdw>
                </a:effectLst>
              </a:rPr>
              <a:t>Building the profession</a:t>
            </a:r>
          </a:p>
        </p:txBody>
      </p:sp>
    </p:spTree>
    <p:custDataLst>
      <p:tags r:id="rId1"/>
    </p:custData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E93538-E9C6-152E-CAF5-DE0BFC58C639}"/>
              </a:ext>
            </a:extLst>
          </p:cNvPr>
          <p:cNvSpPr txBox="1">
            <a:spLocks noChangeArrowheads="1"/>
          </p:cNvSpPr>
          <p:nvPr/>
        </p:nvSpPr>
        <p:spPr bwMode="auto">
          <a:xfrm>
            <a:off x="228600" y="228600"/>
            <a:ext cx="2362200" cy="461963"/>
          </a:xfrm>
          <a:prstGeom prst="rect">
            <a:avLst/>
          </a:prstGeom>
          <a:solidFill>
            <a:srgbClr val="7030A0">
              <a:alpha val="67058"/>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3</a:t>
            </a:r>
            <a:endParaRPr lang="en-AU" altLang="en-US" sz="2400"/>
          </a:p>
        </p:txBody>
      </p:sp>
      <p:sp>
        <p:nvSpPr>
          <p:cNvPr id="5" name="TextBox 4">
            <a:extLst>
              <a:ext uri="{FF2B5EF4-FFF2-40B4-BE49-F238E27FC236}">
                <a16:creationId xmlns:a16="http://schemas.microsoft.com/office/drawing/2014/main" id="{7F8F5115-7645-8ACE-5C60-D5C2024F48AB}"/>
              </a:ext>
            </a:extLst>
          </p:cNvPr>
          <p:cNvSpPr txBox="1">
            <a:spLocks noChangeArrowheads="1"/>
          </p:cNvSpPr>
          <p:nvPr/>
        </p:nvSpPr>
        <p:spPr bwMode="auto">
          <a:xfrm>
            <a:off x="228600" y="1066800"/>
            <a:ext cx="8686800" cy="1938338"/>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Organisations need to make sure that their Community Development Workers put the Performance Criteria </a:t>
            </a:r>
            <a:r>
              <a:rPr lang="en-AU" altLang="en-US" sz="2400" b="1" i="1" dirty="0">
                <a:solidFill>
                  <a:schemeClr val="bg1"/>
                </a:solidFill>
              </a:rPr>
              <a:t>into practice</a:t>
            </a:r>
            <a:r>
              <a:rPr lang="en-AU" altLang="en-US" sz="2400" b="1" dirty="0">
                <a:solidFill>
                  <a:schemeClr val="bg1"/>
                </a:solidFill>
              </a:rPr>
              <a:t> when they do their work. Community Development Workers will then need to be encouraged and supported to perform the work expected of them.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85B51E-0D1D-6B53-BE4C-2B648A59BB30}"/>
              </a:ext>
            </a:extLst>
          </p:cNvPr>
          <p:cNvSpPr txBox="1">
            <a:spLocks noChangeArrowheads="1"/>
          </p:cNvSpPr>
          <p:nvPr/>
        </p:nvSpPr>
        <p:spPr bwMode="auto">
          <a:xfrm>
            <a:off x="3810000" y="1061621"/>
            <a:ext cx="5105400" cy="5262979"/>
          </a:xfrm>
          <a:prstGeom prst="rect">
            <a:avLst/>
          </a:prstGeom>
          <a:solidFill>
            <a:schemeClr val="tx1">
              <a:alpha val="6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When a Community Development Worker feels that they perform the Performance Criteria for a Unit from the National Standard, then they can ask their employer to arrange an assessment by a CDW Workplace Assessor.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Community Development Worker organisations can have their own NATTB endorsed CDW Workplace Assessor, or they can arrange to use a partner organisation’s CDW Workplace Assessor. </a:t>
            </a:r>
          </a:p>
        </p:txBody>
      </p:sp>
      <p:sp>
        <p:nvSpPr>
          <p:cNvPr id="5" name="TextBox 4">
            <a:extLst>
              <a:ext uri="{FF2B5EF4-FFF2-40B4-BE49-F238E27FC236}">
                <a16:creationId xmlns:a16="http://schemas.microsoft.com/office/drawing/2014/main" id="{E53641BF-FD80-8C08-4543-B9B376E77236}"/>
              </a:ext>
            </a:extLst>
          </p:cNvPr>
          <p:cNvSpPr txBox="1">
            <a:spLocks noChangeArrowheads="1"/>
          </p:cNvSpPr>
          <p:nvPr/>
        </p:nvSpPr>
        <p:spPr bwMode="auto">
          <a:xfrm>
            <a:off x="6553200" y="228600"/>
            <a:ext cx="2362200" cy="461963"/>
          </a:xfrm>
          <a:prstGeom prst="rect">
            <a:avLst/>
          </a:prstGeom>
          <a:solidFill>
            <a:srgbClr val="7030A0">
              <a:alpha val="7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solidFill>
                  <a:schemeClr val="bg1"/>
                </a:solidFill>
              </a:rPr>
              <a:t>Step 4</a:t>
            </a:r>
            <a:endParaRPr lang="en-AU" altLang="en-US" sz="240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7E64F7A5-32ED-C43E-5BF6-8B3A6EC4F19A}"/>
              </a:ext>
            </a:extLst>
          </p:cNvPr>
          <p:cNvSpPr>
            <a:spLocks noChangeArrowheads="1"/>
          </p:cNvSpPr>
          <p:nvPr/>
        </p:nvSpPr>
        <p:spPr bwMode="auto">
          <a:xfrm>
            <a:off x="152400" y="150674"/>
            <a:ext cx="88392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AU" altLang="en-US" sz="1800" b="1" dirty="0"/>
              <a:t>The CDW Workplace Assessor assesses the candidate on the job, using official NATTB assessment instruments. Anyone can download the assessment instruments at </a:t>
            </a:r>
            <a:r>
              <a:rPr lang="en-AU" altLang="en-US" sz="1800" b="1" dirty="0">
                <a:solidFill>
                  <a:srgbClr val="0000FF"/>
                </a:solidFill>
              </a:rPr>
              <a:t>pngcdwstandard.com </a:t>
            </a:r>
            <a:r>
              <a:rPr lang="en-AU" altLang="en-US" sz="1800" b="1" dirty="0"/>
              <a:t>(including the candidate). Although the candidate can see what they need to know and do </a:t>
            </a:r>
            <a:r>
              <a:rPr lang="en-AU" altLang="en-US" sz="1800" b="1" i="1" dirty="0"/>
              <a:t>before </a:t>
            </a:r>
            <a:r>
              <a:rPr lang="en-AU" altLang="en-US" sz="1800" b="1" dirty="0"/>
              <a:t>the assessment, what matters is whether the CDW Workplace Assessor observes them performing in a way that meets the standard </a:t>
            </a:r>
            <a:r>
              <a:rPr lang="en-AU" altLang="en-US" sz="1800" b="1" i="1" dirty="0"/>
              <a:t>during</a:t>
            </a:r>
            <a:r>
              <a:rPr lang="en-AU" altLang="en-US" sz="1800" b="1" dirty="0"/>
              <a:t> their assessment. </a:t>
            </a:r>
          </a:p>
        </p:txBody>
      </p:sp>
      <p:sp>
        <p:nvSpPr>
          <p:cNvPr id="17412" name="TextBox 1">
            <a:extLst>
              <a:ext uri="{FF2B5EF4-FFF2-40B4-BE49-F238E27FC236}">
                <a16:creationId xmlns:a16="http://schemas.microsoft.com/office/drawing/2014/main" id="{CC325BCD-2723-B86D-E7D6-F4F8841EBDF9}"/>
              </a:ext>
            </a:extLst>
          </p:cNvPr>
          <p:cNvSpPr txBox="1">
            <a:spLocks noChangeArrowheads="1"/>
          </p:cNvSpPr>
          <p:nvPr/>
        </p:nvSpPr>
        <p:spPr bwMode="auto">
          <a:xfrm>
            <a:off x="152400" y="2085684"/>
            <a:ext cx="457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800" b="1" dirty="0"/>
              <a:t>After the assessment, the candidate needs to keep a copy of the assessment in their own portfolio.</a:t>
            </a:r>
          </a:p>
        </p:txBody>
      </p:sp>
      <p:sp>
        <p:nvSpPr>
          <p:cNvPr id="2" name="TextBox 1">
            <a:extLst>
              <a:ext uri="{FF2B5EF4-FFF2-40B4-BE49-F238E27FC236}">
                <a16:creationId xmlns:a16="http://schemas.microsoft.com/office/drawing/2014/main" id="{9252FC9F-FADC-FBD6-FE2F-572F29316F27}"/>
              </a:ext>
            </a:extLst>
          </p:cNvPr>
          <p:cNvSpPr txBox="1">
            <a:spLocks noChangeArrowheads="1"/>
          </p:cNvSpPr>
          <p:nvPr/>
        </p:nvSpPr>
        <p:spPr bwMode="auto">
          <a:xfrm>
            <a:off x="762000" y="5562600"/>
            <a:ext cx="7696200" cy="1015663"/>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When the candidate believes they have met the requirements for CDW Level 1, 2 or 3, they can send a copy of their portfolio to the NATTB for verification and Government accreditation.</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7"/>
            <a:ext cx="9144000" cy="612000"/>
          </a:xfrm>
          <a:prstGeom prst="rect">
            <a:avLst/>
          </a:prstGeom>
          <a:solidFill>
            <a:srgbClr val="C00000">
              <a:alpha val="40000"/>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1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14300" y="838200"/>
            <a:ext cx="89154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When the candidate sends a copy of their portfolio to the NATTB, a NATTB officer examines the candidate’s portfolio. </a:t>
            </a:r>
          </a:p>
          <a:p>
            <a:endParaRPr lang="en-AU" dirty="0"/>
          </a:p>
          <a:p>
            <a:r>
              <a:rPr lang="en-AU" dirty="0"/>
              <a:t>If the evidence demonstrates the candidate is competent for a full Core Unit (all four Elements), the NATTB will issue a Statement of Attainment for the Core Unit and a </a:t>
            </a:r>
            <a:r>
              <a:rPr lang="en-AU" u="sng" dirty="0"/>
              <a:t>CDW Level 1 certificate</a:t>
            </a:r>
            <a:r>
              <a:rPr lang="en-AU" dirty="0"/>
              <a:t>. </a:t>
            </a:r>
          </a:p>
        </p:txBody>
      </p:sp>
      <p:sp>
        <p:nvSpPr>
          <p:cNvPr id="2" name="TextBox 1">
            <a:extLst>
              <a:ext uri="{FF2B5EF4-FFF2-40B4-BE49-F238E27FC236}">
                <a16:creationId xmlns:a16="http://schemas.microsoft.com/office/drawing/2014/main" id="{F1323D20-A977-EC4F-C28F-342FC5F29170}"/>
              </a:ext>
            </a:extLst>
          </p:cNvPr>
          <p:cNvSpPr txBox="1"/>
          <p:nvPr/>
        </p:nvSpPr>
        <p:spPr>
          <a:xfrm>
            <a:off x="114300" y="3048000"/>
            <a:ext cx="6743700" cy="1938992"/>
          </a:xfrm>
          <a:prstGeom prst="rect">
            <a:avLst/>
          </a:prstGeom>
          <a:solidFill>
            <a:srgbClr val="7F7F7F">
              <a:alpha val="50196"/>
            </a:srgbClr>
          </a:solidFill>
        </p:spPr>
        <p:txBody>
          <a:bodyPr wrap="square" rtlCol="0">
            <a:spAutoFit/>
          </a:bodyPr>
          <a:lstStyle>
            <a:defPPr>
              <a:defRPr lang="en-US"/>
            </a:defPPr>
            <a:lvl1pPr>
              <a:buNone/>
              <a:defRPr sz="2000" b="1">
                <a:solidFill>
                  <a:schemeClr val="bg1"/>
                </a:solidFill>
              </a:defRPr>
            </a:lvl1pPr>
          </a:lstStyle>
          <a:p>
            <a:r>
              <a:rPr lang="en-AU" dirty="0"/>
              <a:t>If a candidate receives a CDW Level 1 certificate, then next time they are assessed for any Core Unit, they only need to be assessed for Element 3 (the ‘critical’ Element). This is because Element 1, 2 and 4 are exactly the same in each Core Unit, and the candidate has already demonstrated they are competent.</a:t>
            </a:r>
          </a:p>
        </p:txBody>
      </p:sp>
    </p:spTree>
    <p:extLst>
      <p:ext uri="{BB962C8B-B14F-4D97-AF65-F5344CB8AC3E}">
        <p14:creationId xmlns:p14="http://schemas.microsoft.com/office/powerpoint/2010/main" val="3149938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21265"/>
            <a:ext cx="9144000" cy="612000"/>
          </a:xfrm>
          <a:prstGeom prst="rect">
            <a:avLst/>
          </a:prstGeom>
          <a:solidFill>
            <a:srgbClr val="0000FF">
              <a:alpha val="5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2 certificate</a:t>
            </a:r>
          </a:p>
        </p:txBody>
      </p:sp>
      <p:sp>
        <p:nvSpPr>
          <p:cNvPr id="12" name="TextBox 11">
            <a:extLst>
              <a:ext uri="{FF2B5EF4-FFF2-40B4-BE49-F238E27FC236}">
                <a16:creationId xmlns:a16="http://schemas.microsoft.com/office/drawing/2014/main" id="{A105521C-EF41-35BA-E031-C36F9A59FD75}"/>
              </a:ext>
            </a:extLst>
          </p:cNvPr>
          <p:cNvSpPr txBox="1"/>
          <p:nvPr/>
        </p:nvSpPr>
        <p:spPr>
          <a:xfrm>
            <a:off x="103800" y="838200"/>
            <a:ext cx="8928000" cy="2246769"/>
          </a:xfrm>
          <a:prstGeom prst="rect">
            <a:avLst/>
          </a:prstGeom>
          <a:solidFill>
            <a:srgbClr val="FFFFFF">
              <a:alpha val="69804"/>
            </a:srgbClr>
          </a:solidFill>
        </p:spPr>
        <p:txBody>
          <a:bodyPr wrap="square" rtlCol="0">
            <a:spAutoFit/>
          </a:bodyPr>
          <a:lstStyle/>
          <a:p>
            <a:pPr>
              <a:buNone/>
            </a:pPr>
            <a:r>
              <a:rPr lang="en-AU" sz="2000" b="1" dirty="0"/>
              <a:t>When the candidate sends a copy of their portfolio to the NATTB, a NATTB officer examines the candidate’s portfolio. </a:t>
            </a:r>
          </a:p>
          <a:p>
            <a:pPr>
              <a:buNone/>
            </a:pPr>
            <a:endParaRPr lang="en-AU" sz="2000" b="1" dirty="0"/>
          </a:p>
          <a:p>
            <a:pPr>
              <a:buNone/>
            </a:pPr>
            <a:r>
              <a:rPr lang="en-AU" sz="2000" b="1" dirty="0"/>
              <a:t>If the candidate already has a CDW Level 1 certificate, and their portfolio evidence demonstrates they are now competent in three more Core Units (making four Core Units in total), the NATTB will issue a Statement of Attainment for the three Core Units and a </a:t>
            </a:r>
            <a:r>
              <a:rPr lang="en-AU" sz="2000" b="1" u="sng" dirty="0"/>
              <a:t>CDW Level 2 certificate</a:t>
            </a:r>
            <a:r>
              <a:rPr lang="en-AU" sz="2000" b="1" dirty="0"/>
              <a:t>. </a:t>
            </a:r>
          </a:p>
        </p:txBody>
      </p:sp>
      <p:sp>
        <p:nvSpPr>
          <p:cNvPr id="2" name="TextBox 1">
            <a:extLst>
              <a:ext uri="{FF2B5EF4-FFF2-40B4-BE49-F238E27FC236}">
                <a16:creationId xmlns:a16="http://schemas.microsoft.com/office/drawing/2014/main" id="{CB059FA1-0450-5834-A6F3-C8FEF30DC3AF}"/>
              </a:ext>
            </a:extLst>
          </p:cNvPr>
          <p:cNvSpPr txBox="1"/>
          <p:nvPr/>
        </p:nvSpPr>
        <p:spPr>
          <a:xfrm>
            <a:off x="1905000" y="5358080"/>
            <a:ext cx="7039640" cy="1323439"/>
          </a:xfrm>
          <a:prstGeom prst="rect">
            <a:avLst/>
          </a:prstGeom>
          <a:solidFill>
            <a:srgbClr val="FFFFFF">
              <a:alpha val="69804"/>
            </a:srgbClr>
          </a:solidFill>
        </p:spPr>
        <p:txBody>
          <a:bodyPr wrap="square" rtlCol="0">
            <a:spAutoFit/>
          </a:bodyPr>
          <a:lstStyle/>
          <a:p>
            <a:pPr>
              <a:buNone/>
            </a:pPr>
            <a:r>
              <a:rPr lang="en-AU" sz="2000" b="1" dirty="0"/>
              <a:t>However, one of the four Core Units must be CDW C07 ‘Assist group to analyse their development situation and identify priorities’. The unit CDW C07 is a compulsory unit if you want to become accredited as a CDW Level 2.</a:t>
            </a:r>
          </a:p>
        </p:txBody>
      </p:sp>
    </p:spTree>
    <p:extLst>
      <p:ext uri="{BB962C8B-B14F-4D97-AF65-F5344CB8AC3E}">
        <p14:creationId xmlns:p14="http://schemas.microsoft.com/office/powerpoint/2010/main" val="32209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7000" b="-27000"/>
          </a:stretch>
        </a:blip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856F3C-D92A-825D-3AD5-B638B055FFEF}"/>
              </a:ext>
            </a:extLst>
          </p:cNvPr>
          <p:cNvSpPr txBox="1">
            <a:spLocks noChangeArrowheads="1"/>
          </p:cNvSpPr>
          <p:nvPr/>
        </p:nvSpPr>
        <p:spPr>
          <a:xfrm>
            <a:off x="0" y="0"/>
            <a:ext cx="9144000" cy="612000"/>
          </a:xfrm>
          <a:prstGeom prst="rect">
            <a:avLst/>
          </a:prstGeom>
          <a:solidFill>
            <a:srgbClr val="7030A0">
              <a:alpha val="30196"/>
            </a:srgbClr>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kern="0" dirty="0">
                <a:solidFill>
                  <a:schemeClr val="bg1"/>
                </a:solidFill>
                <a:latin typeface="Arial Black" panose="020B0A04020102020204" pitchFamily="34" charset="0"/>
              </a:rPr>
              <a:t>CDW Level 3 certificate</a:t>
            </a:r>
          </a:p>
        </p:txBody>
      </p:sp>
      <p:sp>
        <p:nvSpPr>
          <p:cNvPr id="2" name="TextBox 1">
            <a:extLst>
              <a:ext uri="{FF2B5EF4-FFF2-40B4-BE49-F238E27FC236}">
                <a16:creationId xmlns:a16="http://schemas.microsoft.com/office/drawing/2014/main" id="{3E2799D4-843E-AB76-6310-15F1AC612C35}"/>
              </a:ext>
            </a:extLst>
          </p:cNvPr>
          <p:cNvSpPr txBox="1"/>
          <p:nvPr/>
        </p:nvSpPr>
        <p:spPr>
          <a:xfrm>
            <a:off x="133350" y="1295400"/>
            <a:ext cx="8877300" cy="3970318"/>
          </a:xfrm>
          <a:prstGeom prst="rect">
            <a:avLst/>
          </a:prstGeom>
          <a:solidFill>
            <a:srgbClr val="FFFFFF">
              <a:alpha val="69804"/>
            </a:srgbClr>
          </a:solidFill>
        </p:spPr>
        <p:txBody>
          <a:bodyPr wrap="square" rtlCol="0">
            <a:spAutoFit/>
          </a:bodyPr>
          <a:lstStyle/>
          <a:p>
            <a:pPr>
              <a:buNone/>
            </a:pPr>
            <a:r>
              <a:rPr lang="en-AU" b="1" dirty="0"/>
              <a:t>When the candidate sends a copy of their portfolio to the NATTB, a NATTB officer examines the candidate’s portfolio. </a:t>
            </a:r>
          </a:p>
          <a:p>
            <a:pPr>
              <a:buNone/>
            </a:pPr>
            <a:endParaRPr lang="en-AU" b="1" dirty="0"/>
          </a:p>
          <a:p>
            <a:r>
              <a:rPr lang="en-AU" b="1" dirty="0"/>
              <a:t>If the candidate already has a CDW Level 2 certificate, and their portfolio evidence demonstrates they are now competent for at least one of the Level 3 Units, the NATTB will issue a Statement of Attainment for the Level 3 Unit and a </a:t>
            </a:r>
            <a:r>
              <a:rPr lang="en-AU" b="1" u="sng" dirty="0"/>
              <a:t>CDW Level 3 certificate for that Unit</a:t>
            </a:r>
            <a:r>
              <a:rPr lang="en-AU" b="1" dirty="0"/>
              <a:t>. For example, if the candidate is competent for ‘Train Trainers’ they will receive a ‘CDW Level 3 Train Trainers’ certificate. </a:t>
            </a:r>
          </a:p>
          <a:p>
            <a:endParaRPr lang="en-AU" b="1" dirty="0"/>
          </a:p>
          <a:p>
            <a:r>
              <a:rPr lang="en-AU" b="1" dirty="0"/>
              <a:t>Level 3 Units require advanced skills and knowledge, and extensive experience as a Community Development Worker. </a:t>
            </a:r>
          </a:p>
          <a:p>
            <a:endParaRPr lang="en-AU" b="1" dirty="0"/>
          </a:p>
          <a:p>
            <a:r>
              <a:rPr lang="en-AU" b="1" dirty="0">
                <a:solidFill>
                  <a:srgbClr val="FF0000"/>
                </a:solidFill>
              </a:rPr>
              <a:t>For more information on how assessment and accreditation works, please visit </a:t>
            </a:r>
            <a:r>
              <a:rPr lang="en-AU" b="1" dirty="0">
                <a:solidFill>
                  <a:srgbClr val="0000FF"/>
                </a:solidFill>
              </a:rPr>
              <a:t>pngcdwstandard.com </a:t>
            </a:r>
            <a:r>
              <a:rPr lang="en-AU" b="1" dirty="0">
                <a:solidFill>
                  <a:srgbClr val="FF0000"/>
                </a:solidFill>
              </a:rPr>
              <a:t>to download the CDW Workplace Assessment Handbook.</a:t>
            </a:r>
          </a:p>
        </p:txBody>
      </p:sp>
    </p:spTree>
    <p:extLst>
      <p:ext uri="{BB962C8B-B14F-4D97-AF65-F5344CB8AC3E}">
        <p14:creationId xmlns:p14="http://schemas.microsoft.com/office/powerpoint/2010/main" val="425424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2" name="karal.2.AVI">
            <a:hlinkClick r:id="" action="ppaction://media"/>
            <a:extLst>
              <a:ext uri="{FF2B5EF4-FFF2-40B4-BE49-F238E27FC236}">
                <a16:creationId xmlns:a16="http://schemas.microsoft.com/office/drawing/2014/main" id="{95E4757A-63A4-750C-82C5-3FFFDDB9F4D3}"/>
              </a:ext>
            </a:extLst>
          </p:cNvPr>
          <p:cNvPicPr>
            <a:picLocks noChangeAspect="1"/>
          </p:cNvPicPr>
          <p:nvPr>
            <a:vide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Box 3">
            <a:extLst>
              <a:ext uri="{FF2B5EF4-FFF2-40B4-BE49-F238E27FC236}">
                <a16:creationId xmlns:a16="http://schemas.microsoft.com/office/drawing/2014/main" id="{20A1D7A8-EBBD-8D57-1A3B-ADD182250864}"/>
              </a:ext>
            </a:extLst>
          </p:cNvPr>
          <p:cNvSpPr txBox="1">
            <a:spLocks noChangeArrowheads="1"/>
          </p:cNvSpPr>
          <p:nvPr/>
        </p:nvSpPr>
        <p:spPr bwMode="auto">
          <a:xfrm>
            <a:off x="228600" y="3657600"/>
            <a:ext cx="4114800" cy="1016000"/>
          </a:xfrm>
          <a:prstGeom prst="rect">
            <a:avLst/>
          </a:prstGeom>
          <a:solidFill>
            <a:schemeClr val="bg1">
              <a:alpha val="61960"/>
            </a:schemeClr>
          </a:solidFill>
          <a:ln w="38100">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000" b="1" dirty="0"/>
              <a:t>For detailed information please visit </a:t>
            </a:r>
            <a:r>
              <a:rPr lang="en-AU" altLang="en-US" sz="2000" b="1" dirty="0">
                <a:solidFill>
                  <a:srgbClr val="0000FF"/>
                </a:solidFill>
              </a:rPr>
              <a:t>pngcdwstandard.com</a:t>
            </a:r>
          </a:p>
          <a:p>
            <a:pPr>
              <a:spcBef>
                <a:spcPct val="0"/>
              </a:spcBef>
              <a:buFontTx/>
              <a:buNone/>
            </a:pPr>
            <a:r>
              <a:rPr lang="en-AU" altLang="en-US" sz="2000" b="1" dirty="0"/>
              <a:t>or phone NATTB (ph. 3017631)</a:t>
            </a:r>
            <a:endParaRPr lang="en-AU" altLang="en-US" sz="1600" dirty="0"/>
          </a:p>
        </p:txBody>
      </p:sp>
      <p:sp>
        <p:nvSpPr>
          <p:cNvPr id="3" name="TextBox 2">
            <a:extLst>
              <a:ext uri="{FF2B5EF4-FFF2-40B4-BE49-F238E27FC236}">
                <a16:creationId xmlns:a16="http://schemas.microsoft.com/office/drawing/2014/main" id="{D72F1688-FE53-938D-1357-A9EDDA723D1A}"/>
              </a:ext>
            </a:extLst>
          </p:cNvPr>
          <p:cNvSpPr txBox="1"/>
          <p:nvPr/>
        </p:nvSpPr>
        <p:spPr>
          <a:xfrm rot="515841">
            <a:off x="6631429" y="4313278"/>
            <a:ext cx="2144650" cy="2246769"/>
          </a:xfrm>
          <a:prstGeom prst="rect">
            <a:avLst/>
          </a:prstGeom>
          <a:solidFill>
            <a:srgbClr val="FFFF00"/>
          </a:solidFill>
          <a:effectLst/>
        </p:spPr>
        <p:txBody>
          <a:bodyPr wrap="square" rtlCol="0">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r>
              <a:rPr lang="en-AU" sz="2000" b="1" i="1" dirty="0"/>
              <a:t>Tok save</a:t>
            </a:r>
            <a:r>
              <a:rPr lang="en-AU" sz="2000" b="1" dirty="0"/>
              <a:t> click to the next slide and then just sit back and watch. The rest of this presentation auto-plays.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4666" fill="hold"/>
                                        <p:tgtEl>
                                          <p:spTgt spid="2"/>
                                        </p:tgtEl>
                                      </p:cBhvr>
                                    </p:cmd>
                                  </p:childTnLst>
                                </p:cTn>
                              </p:par>
                            </p:childTnLst>
                          </p:cTn>
                        </p:par>
                        <p:par>
                          <p:cTn id="7" fill="hold">
                            <p:stCondLst>
                              <p:cond delay="14666"/>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 presetClass="mediacall" presetSubtype="0" fill="hold" nodeType="clickEffect">
                                  <p:stCondLst>
                                    <p:cond delay="0"/>
                                  </p:stCondLst>
                                  <p:childTnLst>
                                    <p:cmd type="call" cmd="togglePause">
                                      <p:cBhvr>
                                        <p:cTn id="14" dur="1" fill="hold"/>
                                        <p:tgtEl>
                                          <p:spTgt spid="2"/>
                                        </p:tgtEl>
                                      </p:cBhvr>
                                    </p:cmd>
                                  </p:childTnLst>
                                </p:cTn>
                              </p:par>
                            </p:childTnLst>
                          </p:cTn>
                        </p:par>
                      </p:childTnLst>
                    </p:cTn>
                  </p:par>
                </p:childTnLst>
              </p:cTn>
              <p:nextCondLst>
                <p:cond evt="onClick" delay="0">
                  <p:tgtEl>
                    <p:spTgt spid="2"/>
                  </p:tgtEl>
                </p:cond>
              </p:nextCondLst>
            </p:seq>
            <p:video>
              <p:cMediaNode>
                <p:cTn id="15" fill="hold" display="0">
                  <p:stCondLst>
                    <p:cond delay="indefinite"/>
                  </p:stCondLst>
                  <p:endCondLst>
                    <p:cond evt="onNext" delay="0">
                      <p:tgtEl>
                        <p:sldTgt/>
                      </p:tgtEl>
                    </p:cond>
                    <p:cond evt="onPrev" delay="0">
                      <p:tgtEl>
                        <p:sldTgt/>
                      </p:tgtEl>
                    </p:cond>
                  </p:endCondLst>
                </p:cTn>
                <p:tgtEl>
                  <p:spTgt spid="2"/>
                </p:tgtEl>
              </p:cMediaNode>
            </p:video>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9458" name="Text Box 4">
            <a:extLst>
              <a:ext uri="{FF2B5EF4-FFF2-40B4-BE49-F238E27FC236}">
                <a16:creationId xmlns:a16="http://schemas.microsoft.com/office/drawing/2014/main" id="{090EF360-A9D2-CC5A-7CD5-F60CDCE9D660}"/>
              </a:ext>
            </a:extLst>
          </p:cNvPr>
          <p:cNvSpPr txBox="1">
            <a:spLocks noChangeArrowheads="1"/>
          </p:cNvSpPr>
          <p:nvPr/>
        </p:nvSpPr>
        <p:spPr bwMode="auto">
          <a:xfrm>
            <a:off x="381000" y="1600200"/>
            <a:ext cx="8382000" cy="3416300"/>
          </a:xfrm>
          <a:prstGeom prst="rect">
            <a:avLst/>
          </a:prstGeom>
          <a:solidFill>
            <a:schemeClr val="tx1">
              <a:alpha val="5803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a:solidFill>
                  <a:srgbClr val="FF9900"/>
                </a:solidFill>
              </a:rPr>
              <a:t>Conduct community awareness</a:t>
            </a:r>
          </a:p>
        </p:txBody>
      </p:sp>
      <p:pic>
        <p:nvPicPr>
          <p:cNvPr id="5" name="14 I Still Haven't Found What I'm Looking For.wma">
            <a:hlinkClick r:id="" action="ppaction://media"/>
            <a:extLst>
              <a:ext uri="{FF2B5EF4-FFF2-40B4-BE49-F238E27FC236}">
                <a16:creationId xmlns:a16="http://schemas.microsoft.com/office/drawing/2014/main" id="{2C4A59D4-81B2-CE37-0DE6-7999B27668F6}"/>
              </a:ext>
            </a:extLst>
          </p:cNvPr>
          <p:cNvPicPr>
            <a:picLocks noChangeAspect="1"/>
          </p:cNvPicPr>
          <p:nvPr>
            <a:audioFile r:link="rId2"/>
            <p:extLst>
              <p:ext uri="{DAA4B4D4-6D71-4841-9C94-3DE7FCFB9230}">
                <p14:media xmlns:p14="http://schemas.microsoft.com/office/powerpoint/2010/main" r:link="rId1"/>
              </p:ext>
            </p:extLst>
          </p:nvPr>
        </p:nvPicPr>
        <p:blipFill>
          <a:blip r:embed="rId5">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0" descr="LPulbulg">
            <a:extLst>
              <a:ext uri="{FF2B5EF4-FFF2-40B4-BE49-F238E27FC236}">
                <a16:creationId xmlns:a16="http://schemas.microsoft.com/office/drawing/2014/main" id="{6BB958DA-7086-9F37-49D7-41E36C9392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40" t="35362" r="27151" b="19675"/>
          <a:stretch>
            <a:fillRect/>
          </a:stretch>
        </p:blipFill>
        <p:spPr bwMode="auto">
          <a:xfrm>
            <a:off x="1066800" y="0"/>
            <a:ext cx="8077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Elevala 021">
            <a:extLst>
              <a:ext uri="{FF2B5EF4-FFF2-40B4-BE49-F238E27FC236}">
                <a16:creationId xmlns:a16="http://schemas.microsoft.com/office/drawing/2014/main" id="{E8AF25BB-BAAE-DEBD-1F9F-7FF9E06C8A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9859" t="23810" r="15492"/>
          <a:stretch>
            <a:fillRect/>
          </a:stretch>
        </p:blipFill>
        <p:spPr bwMode="auto">
          <a:xfrm>
            <a:off x="0" y="3565525"/>
            <a:ext cx="4287838"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11" descr="Women at ISM">
            <a:extLst>
              <a:ext uri="{FF2B5EF4-FFF2-40B4-BE49-F238E27FC236}">
                <a16:creationId xmlns:a16="http://schemas.microsoft.com/office/drawing/2014/main" id="{6D73B9BA-D86A-8A0B-DE09-D5A50DB41E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3565525"/>
            <a:ext cx="5486400"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descr="ZZZZ5 Baiwai women's group">
            <a:extLst>
              <a:ext uri="{FF2B5EF4-FFF2-40B4-BE49-F238E27FC236}">
                <a16:creationId xmlns:a16="http://schemas.microsoft.com/office/drawing/2014/main" id="{7AE5E2F5-5FBE-6D66-97F5-89468D2475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444"/>
          <a:stretch>
            <a:fillRect/>
          </a:stretch>
        </p:blipFill>
        <p:spPr bwMode="auto">
          <a:xfrm>
            <a:off x="0" y="0"/>
            <a:ext cx="4800600" cy="356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2530" name="Text Box 4">
            <a:extLst>
              <a:ext uri="{FF2B5EF4-FFF2-40B4-BE49-F238E27FC236}">
                <a16:creationId xmlns:a16="http://schemas.microsoft.com/office/drawing/2014/main" id="{5227B1E6-49A9-E167-99ED-81B752890986}"/>
              </a:ext>
            </a:extLst>
          </p:cNvPr>
          <p:cNvSpPr txBox="1">
            <a:spLocks noChangeArrowheads="1"/>
          </p:cNvSpPr>
          <p:nvPr/>
        </p:nvSpPr>
        <p:spPr bwMode="auto">
          <a:xfrm>
            <a:off x="533400" y="762000"/>
            <a:ext cx="8001000" cy="5170646"/>
          </a:xfrm>
          <a:prstGeom prst="rect">
            <a:avLst/>
          </a:prstGeom>
          <a:gradFill rotWithShape="1">
            <a:gsLst>
              <a:gs pos="0">
                <a:srgbClr val="CC0000">
                  <a:alpha val="17000"/>
                </a:srgbClr>
              </a:gs>
              <a:gs pos="100000">
                <a:srgbClr val="E06565">
                  <a:alpha val="17000"/>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6600" b="1" dirty="0">
                <a:solidFill>
                  <a:srgbClr val="FFFF00"/>
                </a:solidFill>
              </a:rPr>
              <a:t>Assist group to analyse their development situation and identify priorities</a:t>
            </a:r>
          </a:p>
        </p:txBody>
      </p:sp>
    </p:spTree>
  </p:cSld>
  <p:clrMapOvr>
    <a:masterClrMapping/>
  </p:clrMapOvr>
  <p:transition spd="slow" advClick="0" advTm="4000">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5122" name="TextBox 7">
            <a:extLst>
              <a:ext uri="{FF2B5EF4-FFF2-40B4-BE49-F238E27FC236}">
                <a16:creationId xmlns:a16="http://schemas.microsoft.com/office/drawing/2014/main" id="{5C3BE2C1-A120-BCAE-8F03-B07D50DA3AC5}"/>
              </a:ext>
            </a:extLst>
          </p:cNvPr>
          <p:cNvSpPr txBox="1">
            <a:spLocks noChangeArrowheads="1"/>
          </p:cNvSpPr>
          <p:nvPr/>
        </p:nvSpPr>
        <p:spPr bwMode="auto">
          <a:xfrm>
            <a:off x="228600" y="228600"/>
            <a:ext cx="8686800" cy="1200329"/>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The PNG National Standard for Community Development Workers is managed by the National Apprenticeship &amp; Trade Testing Board (NATTB), a Government body. </a:t>
            </a:r>
          </a:p>
        </p:txBody>
      </p:sp>
      <p:pic>
        <p:nvPicPr>
          <p:cNvPr id="2" name="Picture 1" descr="NATTBLogo - colour">
            <a:extLst>
              <a:ext uri="{FF2B5EF4-FFF2-40B4-BE49-F238E27FC236}">
                <a16:creationId xmlns:a16="http://schemas.microsoft.com/office/drawing/2014/main" id="{42406AB8-A5D9-2F79-8F87-7E1E3D0DE2B7}"/>
              </a:ext>
            </a:extLst>
          </p:cNvPr>
          <p:cNvPicPr>
            <a:picLocks noChangeAspect="1"/>
          </p:cNvPicPr>
          <p:nvPr/>
        </p:nvPicPr>
        <p:blipFill>
          <a:blip r:embed="rId5" cstate="print"/>
          <a:srcRect/>
          <a:stretch>
            <a:fillRect/>
          </a:stretch>
        </p:blipFill>
        <p:spPr bwMode="auto">
          <a:xfrm>
            <a:off x="7128722" y="1433436"/>
            <a:ext cx="1773030" cy="1722438"/>
          </a:xfrm>
          <a:prstGeom prst="rect">
            <a:avLst/>
          </a:prstGeom>
          <a:noFill/>
        </p:spPr>
      </p:pic>
      <p:sp>
        <p:nvSpPr>
          <p:cNvPr id="4" name="TextBox 7">
            <a:extLst>
              <a:ext uri="{FF2B5EF4-FFF2-40B4-BE49-F238E27FC236}">
                <a16:creationId xmlns:a16="http://schemas.microsoft.com/office/drawing/2014/main" id="{6B6E5011-002B-8E41-F295-176A70349C91}"/>
              </a:ext>
            </a:extLst>
          </p:cNvPr>
          <p:cNvSpPr txBox="1">
            <a:spLocks noChangeArrowheads="1"/>
          </p:cNvSpPr>
          <p:nvPr/>
        </p:nvSpPr>
        <p:spPr bwMode="auto">
          <a:xfrm>
            <a:off x="242250" y="4719983"/>
            <a:ext cx="8659502"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4013" indent="-354013">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indent="0">
              <a:spcBef>
                <a:spcPct val="0"/>
              </a:spcBef>
              <a:buSzPct val="150000"/>
              <a:buFontTx/>
              <a:buNone/>
            </a:pPr>
            <a:r>
              <a:rPr lang="en-AU" altLang="en-US" sz="2400" b="1" dirty="0">
                <a:solidFill>
                  <a:schemeClr val="bg1"/>
                </a:solidFill>
              </a:rPr>
              <a:t>A Government endorsed panel of experienced PNG Community Development Workers works with the NATTB to review and manage the National Standard. This panel is called the PNG Community Development Worker Industry Technical Committee (PNG CDW ITC). </a:t>
            </a:r>
          </a:p>
        </p:txBody>
      </p:sp>
      <p:pic>
        <p:nvPicPr>
          <p:cNvPr id="5" name="Picture 4" descr="A picture containing text, clipart&#10;&#10;Description automatically generated">
            <a:extLst>
              <a:ext uri="{FF2B5EF4-FFF2-40B4-BE49-F238E27FC236}">
                <a16:creationId xmlns:a16="http://schemas.microsoft.com/office/drawing/2014/main" id="{0DC42FEB-4B66-D749-B943-2E8D3C97B5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249" y="3390546"/>
            <a:ext cx="2667000" cy="1330569"/>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5" descr="Tom community mapping">
            <a:extLst>
              <a:ext uri="{FF2B5EF4-FFF2-40B4-BE49-F238E27FC236}">
                <a16:creationId xmlns:a16="http://schemas.microsoft.com/office/drawing/2014/main" id="{0851FBA7-F71E-7019-6F74-1F86A6849E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2184" b="9612"/>
          <a:stretch>
            <a:fillRect/>
          </a:stretch>
        </p:blipFill>
        <p:spPr bwMode="auto">
          <a:xfrm>
            <a:off x="3124200" y="3154363"/>
            <a:ext cx="4648200"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14" descr="EDITED HAND MAP">
            <a:extLst>
              <a:ext uri="{FF2B5EF4-FFF2-40B4-BE49-F238E27FC236}">
                <a16:creationId xmlns:a16="http://schemas.microsoft.com/office/drawing/2014/main" id="{E05B97DC-C330-859D-0716-097A8E631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2045" b="17979"/>
          <a:stretch>
            <a:fillRect/>
          </a:stretch>
        </p:blipFill>
        <p:spPr bwMode="auto">
          <a:xfrm>
            <a:off x="5257800" y="0"/>
            <a:ext cx="3886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15" descr="interrelationships (close up)">
            <a:extLst>
              <a:ext uri="{FF2B5EF4-FFF2-40B4-BE49-F238E27FC236}">
                <a16:creationId xmlns:a16="http://schemas.microsoft.com/office/drawing/2014/main" id="{1226AED6-5EFD-4874-743C-A9F90D9C51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203" r="21402" b="5298"/>
          <a:stretch>
            <a:fillRect/>
          </a:stretch>
        </p:blipFill>
        <p:spPr bwMode="auto">
          <a:xfrm>
            <a:off x="0" y="3505200"/>
            <a:ext cx="23256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109-0990_IMG">
            <a:extLst>
              <a:ext uri="{FF2B5EF4-FFF2-40B4-BE49-F238E27FC236}">
                <a16:creationId xmlns:a16="http://schemas.microsoft.com/office/drawing/2014/main" id="{75BDEFB3-2632-5984-3FF3-5CC3C9F924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31667"/>
          <a:stretch>
            <a:fillRect/>
          </a:stretch>
        </p:blipFill>
        <p:spPr bwMode="auto">
          <a:xfrm>
            <a:off x="2286000" y="3430588"/>
            <a:ext cx="3124200" cy="342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10" descr="venn-keteve">
            <a:extLst>
              <a:ext uri="{FF2B5EF4-FFF2-40B4-BE49-F238E27FC236}">
                <a16:creationId xmlns:a16="http://schemas.microsoft.com/office/drawing/2014/main" id="{353D836E-3143-96B3-65C5-CD52E71B157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35379" r="1517" b="37692"/>
          <a:stretch>
            <a:fillRect/>
          </a:stretch>
        </p:blipFill>
        <p:spPr bwMode="auto">
          <a:xfrm>
            <a:off x="6475413" y="3505200"/>
            <a:ext cx="266858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16" descr="services 1">
            <a:extLst>
              <a:ext uri="{FF2B5EF4-FFF2-40B4-BE49-F238E27FC236}">
                <a16:creationId xmlns:a16="http://schemas.microsoft.com/office/drawing/2014/main" id="{145E1317-6E87-7B2F-0F90-9F25AA90C242}"/>
              </a:ext>
            </a:extLst>
          </p:cNvPr>
          <p:cNvPicPr>
            <a:picLocks noChangeAspect="1" noChangeArrowheads="1"/>
          </p:cNvPicPr>
          <p:nvPr/>
        </p:nvPicPr>
        <p:blipFill>
          <a:blip r:embed="rId8">
            <a:lum bright="12000"/>
            <a:extLst>
              <a:ext uri="{28A0092B-C50C-407E-A947-70E740481C1C}">
                <a14:useLocalDpi xmlns:a14="http://schemas.microsoft.com/office/drawing/2010/main" val="0"/>
              </a:ext>
            </a:extLst>
          </a:blip>
          <a:srcRect t="6956" b="14783"/>
          <a:stretch>
            <a:fillRect/>
          </a:stretch>
        </p:blipFill>
        <p:spPr bwMode="auto">
          <a:xfrm>
            <a:off x="0" y="0"/>
            <a:ext cx="58404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5602" name="Text Box 4">
            <a:extLst>
              <a:ext uri="{FF2B5EF4-FFF2-40B4-BE49-F238E27FC236}">
                <a16:creationId xmlns:a16="http://schemas.microsoft.com/office/drawing/2014/main" id="{B5ED27FE-11F2-970A-E23A-0B8F277379F1}"/>
              </a:ext>
            </a:extLst>
          </p:cNvPr>
          <p:cNvSpPr txBox="1">
            <a:spLocks noChangeArrowheads="1"/>
          </p:cNvSpPr>
          <p:nvPr/>
        </p:nvSpPr>
        <p:spPr bwMode="auto">
          <a:xfrm>
            <a:off x="1219200" y="1295400"/>
            <a:ext cx="6858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1800"/>
          </a:p>
        </p:txBody>
      </p:sp>
      <p:sp>
        <p:nvSpPr>
          <p:cNvPr id="25603" name="Text Box 5">
            <a:extLst>
              <a:ext uri="{FF2B5EF4-FFF2-40B4-BE49-F238E27FC236}">
                <a16:creationId xmlns:a16="http://schemas.microsoft.com/office/drawing/2014/main" id="{68DA4321-E37B-4DEF-7A01-BBB94756AAC6}"/>
              </a:ext>
            </a:extLst>
          </p:cNvPr>
          <p:cNvSpPr txBox="1">
            <a:spLocks noChangeArrowheads="1"/>
          </p:cNvSpPr>
          <p:nvPr/>
        </p:nvSpPr>
        <p:spPr bwMode="auto">
          <a:xfrm>
            <a:off x="360000" y="1407616"/>
            <a:ext cx="8424000" cy="4154984"/>
          </a:xfrm>
          <a:prstGeom prst="rect">
            <a:avLst/>
          </a:prstGeom>
          <a:solidFill>
            <a:srgbClr val="FF0000">
              <a:alpha val="27843"/>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6600" b="1" dirty="0">
                <a:solidFill>
                  <a:srgbClr val="F7F1A7"/>
                </a:solidFill>
              </a:rPr>
              <a:t>Assist group to develop a project plan for a community activity</a:t>
            </a:r>
          </a:p>
        </p:txBody>
      </p:sp>
    </p:spTree>
  </p:cSld>
  <p:clrMapOvr>
    <a:masterClrMapping/>
  </p:clrMapOvr>
  <p:transition spd="slow" advClick="0" advTm="4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7" descr="Joyce and henry 2">
            <a:extLst>
              <a:ext uri="{FF2B5EF4-FFF2-40B4-BE49-F238E27FC236}">
                <a16:creationId xmlns:a16="http://schemas.microsoft.com/office/drawing/2014/main" id="{A1D71826-C87B-AD15-16F8-3EE3824BEE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127"/>
          <a:stretch>
            <a:fillRect/>
          </a:stretch>
        </p:blipFill>
        <p:spPr bwMode="auto">
          <a:xfrm>
            <a:off x="4056063" y="3429000"/>
            <a:ext cx="50879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13" descr="Davuravu group 2">
            <a:extLst>
              <a:ext uri="{FF2B5EF4-FFF2-40B4-BE49-F238E27FC236}">
                <a16:creationId xmlns:a16="http://schemas.microsoft.com/office/drawing/2014/main" id="{53350919-BFA3-1D2D-8026-22AFC0D511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151" t="6122" b="4082"/>
          <a:stretch>
            <a:fillRect/>
          </a:stretch>
        </p:blipFill>
        <p:spPr bwMode="auto">
          <a:xfrm>
            <a:off x="2133600" y="0"/>
            <a:ext cx="7010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6" descr="Regina 3">
            <a:extLst>
              <a:ext uri="{FF2B5EF4-FFF2-40B4-BE49-F238E27FC236}">
                <a16:creationId xmlns:a16="http://schemas.microsoft.com/office/drawing/2014/main" id="{E7D47146-BD9A-237A-C5A6-61C1898261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63329"/>
          <a:stretch>
            <a:fillRect/>
          </a:stretch>
        </p:blipFill>
        <p:spPr bwMode="auto">
          <a:xfrm>
            <a:off x="0" y="0"/>
            <a:ext cx="335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Davuravu kids helping">
            <a:extLst>
              <a:ext uri="{FF2B5EF4-FFF2-40B4-BE49-F238E27FC236}">
                <a16:creationId xmlns:a16="http://schemas.microsoft.com/office/drawing/2014/main" id="{604EEE35-2A96-845E-B964-577E4D2EA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286" t="11964" b="4305"/>
          <a:stretch>
            <a:fillRect/>
          </a:stretch>
        </p:blipFill>
        <p:spPr bwMode="auto">
          <a:xfrm>
            <a:off x="3352800" y="3505200"/>
            <a:ext cx="2514600" cy="3352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8674" name="Text Box 4">
            <a:extLst>
              <a:ext uri="{FF2B5EF4-FFF2-40B4-BE49-F238E27FC236}">
                <a16:creationId xmlns:a16="http://schemas.microsoft.com/office/drawing/2014/main" id="{C7C1153D-3924-2C85-0AE4-674933E67B7A}"/>
              </a:ext>
            </a:extLst>
          </p:cNvPr>
          <p:cNvSpPr txBox="1">
            <a:spLocks noChangeArrowheads="1"/>
          </p:cNvSpPr>
          <p:nvPr/>
        </p:nvSpPr>
        <p:spPr bwMode="auto">
          <a:xfrm>
            <a:off x="457200" y="1066800"/>
            <a:ext cx="8229600" cy="4524315"/>
          </a:xfrm>
          <a:prstGeom prst="rect">
            <a:avLst/>
          </a:prstGeom>
          <a:solidFill>
            <a:srgbClr val="003300">
              <a:alpha val="4901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FFFFF"/>
                </a:solidFill>
              </a:rPr>
              <a:t>Facilitate agreements for a community activity</a:t>
            </a:r>
          </a:p>
        </p:txBody>
      </p:sp>
    </p:spTree>
  </p:cSld>
  <p:clrMapOvr>
    <a:masterClrMapping/>
  </p:clrMapOvr>
  <p:transition spd="slow" advClick="0" advTm="4000">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9" descr="kundus">
            <a:extLst>
              <a:ext uri="{FF2B5EF4-FFF2-40B4-BE49-F238E27FC236}">
                <a16:creationId xmlns:a16="http://schemas.microsoft.com/office/drawing/2014/main" id="{83595DE1-8DD5-13EF-277B-B82FEA47D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2903"/>
          <a:stretch>
            <a:fillRect/>
          </a:stretch>
        </p:blipFill>
        <p:spPr bwMode="auto">
          <a:xfrm>
            <a:off x="0" y="0"/>
            <a:ext cx="4267200" cy="327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10" descr="DSCF0063">
            <a:extLst>
              <a:ext uri="{FF2B5EF4-FFF2-40B4-BE49-F238E27FC236}">
                <a16:creationId xmlns:a16="http://schemas.microsoft.com/office/drawing/2014/main" id="{FA442569-841E-67B2-CD76-74FAF45193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62" t="24490"/>
          <a:stretch>
            <a:fillRect/>
          </a:stretch>
        </p:blipFill>
        <p:spPr bwMode="auto">
          <a:xfrm>
            <a:off x="0" y="3124200"/>
            <a:ext cx="371316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ds">
            <a:extLst>
              <a:ext uri="{FF2B5EF4-FFF2-40B4-BE49-F238E27FC236}">
                <a16:creationId xmlns:a16="http://schemas.microsoft.com/office/drawing/2014/main" id="{65355758-CA3B-2A77-D49F-B9271BD048A2}"/>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l="742" r="8334"/>
          <a:stretch>
            <a:fillRect/>
          </a:stretch>
        </p:blipFill>
        <p:spPr bwMode="auto">
          <a:xfrm>
            <a:off x="3702050" y="2370138"/>
            <a:ext cx="5441950" cy="448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6" descr="Judy GA Mungkas">
            <a:extLst>
              <a:ext uri="{FF2B5EF4-FFF2-40B4-BE49-F238E27FC236}">
                <a16:creationId xmlns:a16="http://schemas.microsoft.com/office/drawing/2014/main" id="{0DB4398D-929F-7405-0E9D-9C420F7062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1111" b="7843"/>
          <a:stretch>
            <a:fillRect/>
          </a:stretch>
        </p:blipFill>
        <p:spPr bwMode="auto">
          <a:xfrm>
            <a:off x="3702050" y="0"/>
            <a:ext cx="54419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22" name="Text Box 4">
            <a:extLst>
              <a:ext uri="{FF2B5EF4-FFF2-40B4-BE49-F238E27FC236}">
                <a16:creationId xmlns:a16="http://schemas.microsoft.com/office/drawing/2014/main" id="{59637390-39A6-5729-52C9-6C2D92E8B5CD}"/>
              </a:ext>
            </a:extLst>
          </p:cNvPr>
          <p:cNvSpPr txBox="1">
            <a:spLocks noChangeArrowheads="1"/>
          </p:cNvSpPr>
          <p:nvPr/>
        </p:nvSpPr>
        <p:spPr bwMode="auto">
          <a:xfrm>
            <a:off x="533400" y="1038285"/>
            <a:ext cx="8153400" cy="4524315"/>
          </a:xfrm>
          <a:prstGeom prst="rect">
            <a:avLst/>
          </a:prstGeom>
          <a:solidFill>
            <a:schemeClr val="tx1">
              <a:alpha val="36862"/>
            </a:schemeClr>
          </a:solidFill>
          <a:ln w="9525">
            <a:noFill/>
            <a:miter lim="800000"/>
            <a:headEnd/>
            <a:tailEnd/>
          </a:ln>
        </p:spPr>
        <p:txBody>
          <a:bodyPr>
            <a:spAutoFit/>
          </a:bodyPr>
          <a:lstStyle/>
          <a:p>
            <a:pPr algn="ctr">
              <a:defRPr/>
            </a:pPr>
            <a:r>
              <a:rPr lang="en-US" sz="7200" b="1" dirty="0">
                <a:solidFill>
                  <a:schemeClr val="bg1"/>
                </a:solidFill>
                <a:latin typeface="+mj-lt"/>
              </a:rPr>
              <a:t>Facilitate the start-up of a community activity</a:t>
            </a:r>
          </a:p>
        </p:txBody>
      </p:sp>
    </p:spTree>
  </p:cSld>
  <p:clrMapOvr>
    <a:masterClrMapping/>
  </p:clrMapOvr>
  <p:transition spd="slow" advClick="0" advTm="4000">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9" descr="Desmonds ISM wide shot 1">
            <a:extLst>
              <a:ext uri="{FF2B5EF4-FFF2-40B4-BE49-F238E27FC236}">
                <a16:creationId xmlns:a16="http://schemas.microsoft.com/office/drawing/2014/main" id="{A2417E2E-C7AA-13DE-AF86-390CA105F833}"/>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l="8000" t="48143" r="14000" b="9064"/>
          <a:stretch>
            <a:fillRect/>
          </a:stretch>
        </p:blipFill>
        <p:spPr bwMode="auto">
          <a:xfrm>
            <a:off x="0" y="0"/>
            <a:ext cx="9144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6" descr="Picture5.png">
            <a:extLst>
              <a:ext uri="{FF2B5EF4-FFF2-40B4-BE49-F238E27FC236}">
                <a16:creationId xmlns:a16="http://schemas.microsoft.com/office/drawing/2014/main" id="{94E21E80-CAA6-A1D6-97F5-B387C4E9BC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700" y="2819400"/>
            <a:ext cx="5688013" cy="407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8" descr="Lyn GA">
            <a:extLst>
              <a:ext uri="{FF2B5EF4-FFF2-40B4-BE49-F238E27FC236}">
                <a16:creationId xmlns:a16="http://schemas.microsoft.com/office/drawing/2014/main" id="{007CE04D-881A-9BE5-3BD3-6727F213A6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55000" b="22330"/>
          <a:stretch>
            <a:fillRect/>
          </a:stretch>
        </p:blipFill>
        <p:spPr bwMode="auto">
          <a:xfrm>
            <a:off x="5638800" y="2819400"/>
            <a:ext cx="3505200" cy="40386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3794" name="Text Box 4">
            <a:extLst>
              <a:ext uri="{FF2B5EF4-FFF2-40B4-BE49-F238E27FC236}">
                <a16:creationId xmlns:a16="http://schemas.microsoft.com/office/drawing/2014/main" id="{4347B136-0D78-1881-490A-CE469D23A21C}"/>
              </a:ext>
            </a:extLst>
          </p:cNvPr>
          <p:cNvSpPr txBox="1">
            <a:spLocks noChangeArrowheads="1"/>
          </p:cNvSpPr>
          <p:nvPr/>
        </p:nvSpPr>
        <p:spPr bwMode="auto">
          <a:xfrm>
            <a:off x="457200" y="1828800"/>
            <a:ext cx="8153400" cy="341630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a:solidFill>
                  <a:schemeClr val="bg1"/>
                </a:solidFill>
              </a:rPr>
              <a:t>Monitor community activity</a:t>
            </a:r>
          </a:p>
        </p:txBody>
      </p:sp>
    </p:spTree>
  </p:cSld>
  <p:clrMapOvr>
    <a:masterClrMapping/>
  </p:clrMapOvr>
  <p:transition spd="slow" advClick="0" advTm="4000">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5842" name="Picture 10" descr="Dzenzen VIP">
            <a:extLst>
              <a:ext uri="{FF2B5EF4-FFF2-40B4-BE49-F238E27FC236}">
                <a16:creationId xmlns:a16="http://schemas.microsoft.com/office/drawing/2014/main" id="{84EA5DC5-2CA1-9A87-6516-6C06B7686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616" r="21153"/>
          <a:stretch>
            <a:fillRect/>
          </a:stretch>
        </p:blipFill>
        <p:spPr bwMode="auto">
          <a:xfrm>
            <a:off x="5837238" y="3352800"/>
            <a:ext cx="3306762"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7" descr="Wiam women and stand pipe">
            <a:extLst>
              <a:ext uri="{FF2B5EF4-FFF2-40B4-BE49-F238E27FC236}">
                <a16:creationId xmlns:a16="http://schemas.microsoft.com/office/drawing/2014/main" id="{285A5192-D5B3-1BFB-B34A-F8F7875E61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0292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17" descr="rabbit distribution">
            <a:extLst>
              <a:ext uri="{FF2B5EF4-FFF2-40B4-BE49-F238E27FC236}">
                <a16:creationId xmlns:a16="http://schemas.microsoft.com/office/drawing/2014/main" id="{9D8BFFEC-80C7-4C1E-0E04-103F237052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9531" r="18346"/>
          <a:stretch>
            <a:fillRect/>
          </a:stretch>
        </p:blipFill>
        <p:spPr bwMode="auto">
          <a:xfrm>
            <a:off x="0" y="3352800"/>
            <a:ext cx="29051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18" descr="Wai'eli materials lumi (3)">
            <a:extLst>
              <a:ext uri="{FF2B5EF4-FFF2-40B4-BE49-F238E27FC236}">
                <a16:creationId xmlns:a16="http://schemas.microsoft.com/office/drawing/2014/main" id="{69354451-771B-3127-188B-14C58F1794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6470" t="16862" r="23529"/>
          <a:stretch>
            <a:fillRect/>
          </a:stretch>
        </p:blipFill>
        <p:spPr bwMode="auto">
          <a:xfrm>
            <a:off x="2895600" y="3346450"/>
            <a:ext cx="3378200"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descr="Buidling the school foundations 2">
            <a:extLst>
              <a:ext uri="{FF2B5EF4-FFF2-40B4-BE49-F238E27FC236}">
                <a16:creationId xmlns:a16="http://schemas.microsoft.com/office/drawing/2014/main" id="{53590352-A9D6-BC1C-C3A7-9963C1DA6D44}"/>
              </a:ext>
            </a:extLst>
          </p:cNvPr>
          <p:cNvPicPr>
            <a:picLocks noChangeAspect="1" noChangeArrowheads="1"/>
          </p:cNvPicPr>
          <p:nvPr/>
        </p:nvPicPr>
        <p:blipFill>
          <a:blip r:embed="rId7">
            <a:lum contrast="12000"/>
            <a:grayscl/>
            <a:extLst>
              <a:ext uri="{28A0092B-C50C-407E-A947-70E740481C1C}">
                <a14:useLocalDpi xmlns:a14="http://schemas.microsoft.com/office/drawing/2010/main" val="0"/>
              </a:ext>
            </a:extLst>
          </a:blip>
          <a:srcRect r="11111"/>
          <a:stretch>
            <a:fillRect/>
          </a:stretch>
        </p:blipFill>
        <p:spPr bwMode="auto">
          <a:xfrm>
            <a:off x="5029200" y="0"/>
            <a:ext cx="4114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62" name="Text Box 4">
            <a:extLst>
              <a:ext uri="{FF2B5EF4-FFF2-40B4-BE49-F238E27FC236}">
                <a16:creationId xmlns:a16="http://schemas.microsoft.com/office/drawing/2014/main" id="{680DF6A1-C9E6-FDBF-3B4D-6BAABA0D4A55}"/>
              </a:ext>
            </a:extLst>
          </p:cNvPr>
          <p:cNvSpPr txBox="1">
            <a:spLocks noChangeArrowheads="1"/>
          </p:cNvSpPr>
          <p:nvPr/>
        </p:nvSpPr>
        <p:spPr bwMode="auto">
          <a:xfrm>
            <a:off x="685800" y="990600"/>
            <a:ext cx="7772400" cy="4524315"/>
          </a:xfrm>
          <a:prstGeom prst="rect">
            <a:avLst/>
          </a:prstGeom>
          <a:solidFill>
            <a:schemeClr val="tx1">
              <a:alpha val="45097"/>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chemeClr val="bg1"/>
                </a:solidFill>
              </a:rPr>
              <a:t>Evaluate community activity outcomes</a:t>
            </a:r>
          </a:p>
        </p:txBody>
      </p:sp>
    </p:spTree>
  </p:cSld>
  <p:clrMapOvr>
    <a:masterClrMapping/>
  </p:clrMapOvr>
  <p:transition spd="slow" advClick="0" advTm="4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170" name="TextBox 1">
            <a:extLst>
              <a:ext uri="{FF2B5EF4-FFF2-40B4-BE49-F238E27FC236}">
                <a16:creationId xmlns:a16="http://schemas.microsoft.com/office/drawing/2014/main" id="{59F3228F-037D-DB01-B752-870EF1F9916F}"/>
              </a:ext>
            </a:extLst>
          </p:cNvPr>
          <p:cNvSpPr txBox="1">
            <a:spLocks noChangeArrowheads="1"/>
          </p:cNvSpPr>
          <p:nvPr/>
        </p:nvSpPr>
        <p:spPr bwMode="auto">
          <a:xfrm>
            <a:off x="571500" y="4724400"/>
            <a:ext cx="8001000" cy="1938992"/>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The PNG CDW ITC identified the jobs commonly done by Community Development Workers. Then for each job they identified the key duties, and for each duty they identified the </a:t>
            </a:r>
            <a:r>
              <a:rPr lang="en-AU" altLang="en-US" sz="2400" b="1" u="sng" dirty="0">
                <a:solidFill>
                  <a:schemeClr val="bg1"/>
                </a:solidFill>
              </a:rPr>
              <a:t>minimum</a:t>
            </a:r>
            <a:r>
              <a:rPr lang="en-AU" altLang="en-US" sz="2400" b="1" dirty="0">
                <a:solidFill>
                  <a:schemeClr val="bg1"/>
                </a:solidFill>
              </a:rPr>
              <a:t> skills and knowledge that need to be performed to meet the standard.</a:t>
            </a:r>
            <a:endParaRPr lang="en-AU" altLang="en-US" sz="2400" dirty="0"/>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986" name="Picture 4" descr="Picture 024">
            <a:extLst>
              <a:ext uri="{FF2B5EF4-FFF2-40B4-BE49-F238E27FC236}">
                <a16:creationId xmlns:a16="http://schemas.microsoft.com/office/drawing/2014/main" id="{A90BE8BF-9CB0-0716-5E4A-E2C71F77CDA3}"/>
              </a:ext>
            </a:extLst>
          </p:cNvPr>
          <p:cNvPicPr>
            <a:picLocks noChangeAspect="1" noChangeArrowheads="1"/>
          </p:cNvPicPr>
          <p:nvPr/>
        </p:nvPicPr>
        <p:blipFill>
          <a:blip r:embed="rId2">
            <a:lum contrast="6000"/>
            <a:grayscl/>
            <a:extLst>
              <a:ext uri="{28A0092B-C50C-407E-A947-70E740481C1C}">
                <a14:useLocalDpi xmlns:a14="http://schemas.microsoft.com/office/drawing/2010/main" val="0"/>
              </a:ext>
            </a:extLst>
          </a:blip>
          <a:srcRect b="701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7890" name="Text Box 4">
            <a:extLst>
              <a:ext uri="{FF2B5EF4-FFF2-40B4-BE49-F238E27FC236}">
                <a16:creationId xmlns:a16="http://schemas.microsoft.com/office/drawing/2014/main" id="{9C144226-9267-52B9-EEB2-61C601A1F6A2}"/>
              </a:ext>
            </a:extLst>
          </p:cNvPr>
          <p:cNvSpPr txBox="1">
            <a:spLocks noChangeArrowheads="1"/>
          </p:cNvSpPr>
          <p:nvPr/>
        </p:nvSpPr>
        <p:spPr bwMode="auto">
          <a:xfrm>
            <a:off x="533400" y="1600200"/>
            <a:ext cx="8077200" cy="3416320"/>
          </a:xfrm>
          <a:prstGeom prst="rect">
            <a:avLst/>
          </a:prstGeom>
          <a:solidFill>
            <a:schemeClr val="tx1">
              <a:alpha val="4705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rgbClr val="FFFF00"/>
                </a:solidFill>
              </a:rPr>
              <a:t>Conduct community training</a:t>
            </a:r>
          </a:p>
        </p:txBody>
      </p:sp>
    </p:spTree>
  </p:cSld>
  <p:clrMapOvr>
    <a:masterClrMapping/>
  </p:clrMapOvr>
  <p:transition spd="slow" advClick="0" advTm="4000">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ad lit student">
            <a:extLst>
              <a:ext uri="{FF2B5EF4-FFF2-40B4-BE49-F238E27FC236}">
                <a16:creationId xmlns:a16="http://schemas.microsoft.com/office/drawing/2014/main" id="{6647BFFB-30B2-3AB4-E61C-AEAFBBAB110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t="2254" r="15854"/>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8" descr="women and clothes">
            <a:extLst>
              <a:ext uri="{FF2B5EF4-FFF2-40B4-BE49-F238E27FC236}">
                <a16:creationId xmlns:a16="http://schemas.microsoft.com/office/drawing/2014/main" id="{1407AD99-9D81-9498-2447-E44CDF8A6B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9449" t="21625" r="9621" b="27264"/>
          <a:stretch>
            <a:fillRect/>
          </a:stretch>
        </p:blipFill>
        <p:spPr bwMode="auto">
          <a:xfrm>
            <a:off x="5181600" y="0"/>
            <a:ext cx="3962400"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Picture 7" descr="Picture2.png">
            <a:extLst>
              <a:ext uri="{FF2B5EF4-FFF2-40B4-BE49-F238E27FC236}">
                <a16:creationId xmlns:a16="http://schemas.microsoft.com/office/drawing/2014/main" id="{65ACC0AF-23A7-EC88-26A4-83EFAD8585BC}"/>
              </a:ext>
            </a:extLst>
          </p:cNvPr>
          <p:cNvPicPr>
            <a:picLocks noChangeAspect="1"/>
          </p:cNvPicPr>
          <p:nvPr/>
        </p:nvPicPr>
        <p:blipFill>
          <a:blip r:embed="rId5">
            <a:extLst>
              <a:ext uri="{28A0092B-C50C-407E-A947-70E740481C1C}">
                <a14:useLocalDpi xmlns:a14="http://schemas.microsoft.com/office/drawing/2010/main" val="0"/>
              </a:ext>
            </a:extLst>
          </a:blip>
          <a:srcRect l="1634" b="2222"/>
          <a:stretch>
            <a:fillRect/>
          </a:stretch>
        </p:blipFill>
        <p:spPr bwMode="auto">
          <a:xfrm>
            <a:off x="5181600" y="2133600"/>
            <a:ext cx="3962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11" descr="Barokila women">
            <a:extLst>
              <a:ext uri="{FF2B5EF4-FFF2-40B4-BE49-F238E27FC236}">
                <a16:creationId xmlns:a16="http://schemas.microsoft.com/office/drawing/2014/main" id="{BB1786E9-736D-966B-6D64-5FA4AFD108A5}"/>
              </a:ext>
            </a:extLst>
          </p:cNvPr>
          <p:cNvPicPr>
            <a:picLocks noChangeAspect="1" noChangeArrowheads="1"/>
          </p:cNvPicPr>
          <p:nvPr/>
        </p:nvPicPr>
        <p:blipFill>
          <a:blip r:embed="rId6">
            <a:lum bright="-6000" contrast="30000"/>
            <a:extLst>
              <a:ext uri="{28A0092B-C50C-407E-A947-70E740481C1C}">
                <a14:useLocalDpi xmlns:a14="http://schemas.microsoft.com/office/drawing/2010/main" val="0"/>
              </a:ext>
            </a:extLst>
          </a:blip>
          <a:srcRect t="5458"/>
          <a:stretch>
            <a:fillRect/>
          </a:stretch>
        </p:blipFill>
        <p:spPr bwMode="auto">
          <a:xfrm>
            <a:off x="5181600" y="4594225"/>
            <a:ext cx="39624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011" name="Text Box 4">
            <a:extLst>
              <a:ext uri="{FF2B5EF4-FFF2-40B4-BE49-F238E27FC236}">
                <a16:creationId xmlns:a16="http://schemas.microsoft.com/office/drawing/2014/main" id="{6B416F4B-A706-4A84-8FCC-C7F139D656C6}"/>
              </a:ext>
            </a:extLst>
          </p:cNvPr>
          <p:cNvSpPr txBox="1">
            <a:spLocks noChangeArrowheads="1"/>
          </p:cNvSpPr>
          <p:nvPr/>
        </p:nvSpPr>
        <p:spPr bwMode="auto">
          <a:xfrm>
            <a:off x="304800" y="1676400"/>
            <a:ext cx="8610600" cy="1200150"/>
          </a:xfrm>
          <a:prstGeom prst="rect">
            <a:avLst/>
          </a:prstGeom>
          <a:solidFill>
            <a:schemeClr val="tx1">
              <a:alpha val="3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7200" b="1" dirty="0">
                <a:solidFill>
                  <a:srgbClr val="FF9900"/>
                </a:solidFill>
              </a:rPr>
              <a:t>Provide mentoring</a:t>
            </a:r>
          </a:p>
        </p:txBody>
      </p:sp>
    </p:spTree>
  </p:cSld>
  <p:clrMapOvr>
    <a:masterClrMapping/>
  </p:clrMapOvr>
  <p:transition spd="slow" advClick="0" advTm="4000">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descr="A person holding a baby&#10;&#10;Description automatically generated with medium confidence">
            <a:extLst>
              <a:ext uri="{FF2B5EF4-FFF2-40B4-BE49-F238E27FC236}">
                <a16:creationId xmlns:a16="http://schemas.microsoft.com/office/drawing/2014/main" id="{0CC3A8FB-056C-E1C4-0271-6CCAE0832A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162" r="45486"/>
          <a:stretch>
            <a:fillRect/>
          </a:stretch>
        </p:blipFill>
        <p:spPr bwMode="auto">
          <a:xfrm>
            <a:off x="6629400" y="0"/>
            <a:ext cx="2506663"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5" descr="A picture containing outdoor, grass, tree, person&#10;&#10;Description automatically generated">
            <a:extLst>
              <a:ext uri="{FF2B5EF4-FFF2-40B4-BE49-F238E27FC236}">
                <a16:creationId xmlns:a16="http://schemas.microsoft.com/office/drawing/2014/main" id="{22933E2D-4A4C-E111-778F-29C0D8361C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0" t="20000" r="20833"/>
          <a:stretch>
            <a:fillRect/>
          </a:stretch>
        </p:blipFill>
        <p:spPr bwMode="auto">
          <a:xfrm>
            <a:off x="0" y="0"/>
            <a:ext cx="6762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7">
            <a:extLst>
              <a:ext uri="{FF2B5EF4-FFF2-40B4-BE49-F238E27FC236}">
                <a16:creationId xmlns:a16="http://schemas.microsoft.com/office/drawing/2014/main" id="{F7526EC2-E614-FB84-4F75-4924009BECAC}"/>
              </a:ext>
            </a:extLst>
          </p:cNvPr>
          <p:cNvPicPr>
            <a:picLocks noChangeAspect="1"/>
          </p:cNvPicPr>
          <p:nvPr/>
        </p:nvPicPr>
        <p:blipFill>
          <a:blip r:embed="rId4">
            <a:extLst>
              <a:ext uri="{28A0092B-C50C-407E-A947-70E740481C1C}">
                <a14:useLocalDpi xmlns:a14="http://schemas.microsoft.com/office/drawing/2010/main" val="0"/>
              </a:ext>
            </a:extLst>
          </a:blip>
          <a:srcRect l="9743" r="9743" b="8658"/>
          <a:stretch>
            <a:fillRect/>
          </a:stretch>
        </p:blipFill>
        <p:spPr bwMode="auto">
          <a:xfrm>
            <a:off x="6516688" y="4629150"/>
            <a:ext cx="2619375" cy="2228850"/>
          </a:xfrm>
          <a:prstGeom prst="rect">
            <a:avLst/>
          </a:prstGeom>
          <a:noFill/>
          <a:ln w="9525" algn="ctr">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7000">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Box 4">
            <a:extLst>
              <a:ext uri="{FF2B5EF4-FFF2-40B4-BE49-F238E27FC236}">
                <a16:creationId xmlns:a16="http://schemas.microsoft.com/office/drawing/2014/main" id="{7F1527D8-DF1E-57BF-5972-9E892E662DE9}"/>
              </a:ext>
            </a:extLst>
          </p:cNvPr>
          <p:cNvSpPr txBox="1">
            <a:spLocks noChangeArrowheads="1"/>
          </p:cNvSpPr>
          <p:nvPr/>
        </p:nvSpPr>
        <p:spPr bwMode="auto">
          <a:xfrm>
            <a:off x="1143000" y="1395948"/>
            <a:ext cx="6781800" cy="3785652"/>
          </a:xfrm>
          <a:prstGeom prst="rect">
            <a:avLst/>
          </a:prstGeom>
          <a:solidFill>
            <a:srgbClr val="7030A0">
              <a:alpha val="45097"/>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dirty="0">
                <a:solidFill>
                  <a:schemeClr val="bg1"/>
                </a:solidFill>
              </a:rPr>
              <a:t>Facilitate a specialist’s visit</a:t>
            </a:r>
          </a:p>
        </p:txBody>
      </p:sp>
    </p:spTree>
    <p:extLst>
      <p:ext uri="{BB962C8B-B14F-4D97-AF65-F5344CB8AC3E}">
        <p14:creationId xmlns:p14="http://schemas.microsoft.com/office/powerpoint/2010/main" val="223034429"/>
      </p:ext>
    </p:extLst>
  </p:cSld>
  <p:clrMapOvr>
    <a:masterClrMapping/>
  </p:clrMapOvr>
  <p:transition spd="slow" advClick="0" advTm="4000">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sky, outdoor, person, ground&#10;&#10;Description automatically generated">
            <a:extLst>
              <a:ext uri="{FF2B5EF4-FFF2-40B4-BE49-F238E27FC236}">
                <a16:creationId xmlns:a16="http://schemas.microsoft.com/office/drawing/2014/main" id="{51A7B633-9C9E-B01D-F14A-BB6D03E236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05618"/>
            <a:ext cx="3810000" cy="2857500"/>
          </a:xfrm>
          <a:prstGeom prst="rect">
            <a:avLst/>
          </a:prstGeom>
        </p:spPr>
      </p:pic>
      <p:pic>
        <p:nvPicPr>
          <p:cNvPr id="6" name="Picture 5">
            <a:extLst>
              <a:ext uri="{FF2B5EF4-FFF2-40B4-BE49-F238E27FC236}">
                <a16:creationId xmlns:a16="http://schemas.microsoft.com/office/drawing/2014/main" id="{75D94AC0-D8F7-6177-BC18-FCD63ACE59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65700" y="596900"/>
            <a:ext cx="4775200" cy="3581400"/>
          </a:xfrm>
          <a:prstGeom prst="rect">
            <a:avLst/>
          </a:prstGeom>
        </p:spPr>
      </p:pic>
      <p:pic>
        <p:nvPicPr>
          <p:cNvPr id="7" name="Picture 6">
            <a:extLst>
              <a:ext uri="{FF2B5EF4-FFF2-40B4-BE49-F238E27FC236}">
                <a16:creationId xmlns:a16="http://schemas.microsoft.com/office/drawing/2014/main" id="{F0CDF503-F0A6-1EF8-5DF9-B4EAB9C6EE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0397" b="2935"/>
          <a:stretch/>
        </p:blipFill>
        <p:spPr bwMode="auto">
          <a:xfrm>
            <a:off x="3505465" y="4204614"/>
            <a:ext cx="5638535" cy="2653386"/>
          </a:xfrm>
          <a:prstGeom prst="rect">
            <a:avLst/>
          </a:prstGeom>
          <a:ln w="952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845C14FE-135A-2B20-0490-992D5665F1E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035" y="20472"/>
            <a:ext cx="5536565" cy="4152265"/>
          </a:xfrm>
          <a:prstGeom prst="rect">
            <a:avLst/>
          </a:prstGeom>
          <a:ln w="28575">
            <a:solidFill>
              <a:schemeClr val="tx1"/>
            </a:solidFill>
          </a:ln>
        </p:spPr>
      </p:pic>
    </p:spTree>
    <p:extLst>
      <p:ext uri="{BB962C8B-B14F-4D97-AF65-F5344CB8AC3E}">
        <p14:creationId xmlns:p14="http://schemas.microsoft.com/office/powerpoint/2010/main" val="788437141"/>
      </p:ext>
    </p:extLst>
  </p:cSld>
  <p:clrMapOvr>
    <a:masterClrMapping/>
  </p:clrMapOvr>
  <p:transition spd="slow" advClick="0" advTm="7000">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5058" name="Text Box 4">
            <a:extLst>
              <a:ext uri="{FF2B5EF4-FFF2-40B4-BE49-F238E27FC236}">
                <a16:creationId xmlns:a16="http://schemas.microsoft.com/office/drawing/2014/main" id="{37CC9401-42AB-1209-38C7-386E1C465494}"/>
              </a:ext>
            </a:extLst>
          </p:cNvPr>
          <p:cNvSpPr txBox="1">
            <a:spLocks noChangeArrowheads="1"/>
          </p:cNvSpPr>
          <p:nvPr/>
        </p:nvSpPr>
        <p:spPr bwMode="auto">
          <a:xfrm>
            <a:off x="228600" y="1219200"/>
            <a:ext cx="8610600" cy="1311275"/>
          </a:xfrm>
          <a:prstGeom prst="rect">
            <a:avLst/>
          </a:prstGeom>
          <a:solidFill>
            <a:srgbClr val="CC0000">
              <a:alpha val="4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8000" b="1">
                <a:solidFill>
                  <a:schemeClr val="bg1"/>
                </a:solidFill>
              </a:rPr>
              <a:t>Train trainers</a:t>
            </a:r>
          </a:p>
        </p:txBody>
      </p:sp>
    </p:spTree>
  </p:cSld>
  <p:clrMapOvr>
    <a:masterClrMapping/>
  </p:clrMapOvr>
  <p:transition spd="slow" advClick="0" advTm="4000">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2005_0929TOT40009">
            <a:extLst>
              <a:ext uri="{FF2B5EF4-FFF2-40B4-BE49-F238E27FC236}">
                <a16:creationId xmlns:a16="http://schemas.microsoft.com/office/drawing/2014/main" id="{C2F19D6D-70CA-9ADB-A1B4-7D37A02959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33" r="19048"/>
          <a:stretch>
            <a:fillRect/>
          </a:stretch>
        </p:blipFill>
        <p:spPr bwMode="auto">
          <a:xfrm>
            <a:off x="0" y="3409950"/>
            <a:ext cx="38862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5" descr="2005_0927Gorokasept050011">
            <a:extLst>
              <a:ext uri="{FF2B5EF4-FFF2-40B4-BE49-F238E27FC236}">
                <a16:creationId xmlns:a16="http://schemas.microsoft.com/office/drawing/2014/main" id="{28307870-F4EB-7CA1-727B-0B007FDB68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0"/>
            <a:ext cx="4495800" cy="337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2005_0927Gorokasept050015">
            <a:extLst>
              <a:ext uri="{FF2B5EF4-FFF2-40B4-BE49-F238E27FC236}">
                <a16:creationId xmlns:a16="http://schemas.microsoft.com/office/drawing/2014/main" id="{DCB38A84-7A40-425B-E5DB-23B4361F3B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8955" r="8955"/>
          <a:stretch>
            <a:fillRect/>
          </a:stretch>
        </p:blipFill>
        <p:spPr bwMode="auto">
          <a:xfrm>
            <a:off x="0" y="0"/>
            <a:ext cx="46482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2005_0929TOT30021">
            <a:extLst>
              <a:ext uri="{FF2B5EF4-FFF2-40B4-BE49-F238E27FC236}">
                <a16:creationId xmlns:a16="http://schemas.microsoft.com/office/drawing/2014/main" id="{4E259DA5-A088-C154-1BCA-5736124959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8676"/>
          <a:stretch>
            <a:fillRect/>
          </a:stretch>
        </p:blipFill>
        <p:spPr bwMode="auto">
          <a:xfrm>
            <a:off x="3581400" y="3048000"/>
            <a:ext cx="55626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8130" name="Text Box 4">
            <a:extLst>
              <a:ext uri="{FF2B5EF4-FFF2-40B4-BE49-F238E27FC236}">
                <a16:creationId xmlns:a16="http://schemas.microsoft.com/office/drawing/2014/main" id="{FB9CC393-F3EF-DEA4-81C1-3695D1F01216}"/>
              </a:ext>
            </a:extLst>
          </p:cNvPr>
          <p:cNvSpPr txBox="1">
            <a:spLocks noChangeArrowheads="1"/>
          </p:cNvSpPr>
          <p:nvPr/>
        </p:nvSpPr>
        <p:spPr bwMode="auto">
          <a:xfrm>
            <a:off x="609600" y="1981200"/>
            <a:ext cx="7924800" cy="2385268"/>
          </a:xfrm>
          <a:prstGeom prst="rect">
            <a:avLst/>
          </a:prstGeom>
          <a:solidFill>
            <a:srgbClr val="92D050">
              <a:alpha val="44705"/>
            </a:srgbClr>
          </a:solidFill>
          <a:ln>
            <a:noFill/>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7200" b="1" dirty="0">
                <a:solidFill>
                  <a:schemeClr val="bg1"/>
                </a:solidFill>
              </a:rPr>
              <a:t>CDW Workplace</a:t>
            </a:r>
          </a:p>
          <a:p>
            <a:pPr algn="ctr">
              <a:spcBef>
                <a:spcPts val="600"/>
              </a:spcBef>
              <a:buFontTx/>
              <a:buNone/>
            </a:pPr>
            <a:r>
              <a:rPr lang="en-US" altLang="en-US" sz="7200" b="1" dirty="0">
                <a:solidFill>
                  <a:schemeClr val="bg1"/>
                </a:solidFill>
              </a:rPr>
              <a:t>A</a:t>
            </a:r>
            <a:r>
              <a:rPr lang="en-US" altLang="en-US" sz="7200" b="1">
                <a:solidFill>
                  <a:schemeClr val="bg1"/>
                </a:solidFill>
              </a:rPr>
              <a:t>ssessor</a:t>
            </a:r>
            <a:endParaRPr lang="en-US" altLang="en-US" sz="7200" b="1" dirty="0">
              <a:solidFill>
                <a:schemeClr val="bg1"/>
              </a:solidFill>
            </a:endParaRPr>
          </a:p>
        </p:txBody>
      </p:sp>
    </p:spTree>
  </p:cSld>
  <p:clrMapOvr>
    <a:masterClrMapping/>
  </p:clrMapOvr>
  <p:transition spd="slow" advClick="0" advTm="400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521B6DC-3E30-C75B-1563-32CA60B89338}"/>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a:solidFill>
                  <a:schemeClr val="bg1"/>
                </a:solidFill>
                <a:latin typeface="Arial Black" panose="020B0A04020102020204" pitchFamily="34" charset="0"/>
              </a:rPr>
            </a:br>
            <a:r>
              <a:rPr lang="en-US" altLang="en-US">
                <a:solidFill>
                  <a:schemeClr val="bg1"/>
                </a:solidFill>
                <a:latin typeface="Arial Black" panose="020B0A04020102020204" pitchFamily="34" charset="0"/>
              </a:rPr>
              <a:t>Units of the Standard</a:t>
            </a:r>
            <a:br>
              <a:rPr lang="en-US" altLang="en-US">
                <a:solidFill>
                  <a:schemeClr val="bg1"/>
                </a:solidFill>
                <a:latin typeface="Arial Black" panose="020B0A04020102020204" pitchFamily="34" charset="0"/>
              </a:rPr>
            </a:br>
            <a:endParaRPr lang="en-US" altLang="en-US">
              <a:solidFill>
                <a:schemeClr val="bg1"/>
              </a:solidFill>
              <a:latin typeface="Arial Black" panose="020B0A04020102020204" pitchFamily="34" charset="0"/>
            </a:endParaRPr>
          </a:p>
        </p:txBody>
      </p:sp>
      <p:sp>
        <p:nvSpPr>
          <p:cNvPr id="8195" name="Rectangle 3">
            <a:extLst>
              <a:ext uri="{FF2B5EF4-FFF2-40B4-BE49-F238E27FC236}">
                <a16:creationId xmlns:a16="http://schemas.microsoft.com/office/drawing/2014/main" id="{218441C1-4510-0649-27E9-FFAB89C5B200}"/>
              </a:ext>
            </a:extLst>
          </p:cNvPr>
          <p:cNvSpPr>
            <a:spLocks noGrp="1" noChangeArrowheads="1"/>
          </p:cNvSpPr>
          <p:nvPr>
            <p:ph type="body" idx="1"/>
          </p:nvPr>
        </p:nvSpPr>
        <p:spPr>
          <a:xfrm>
            <a:off x="0" y="838200"/>
            <a:ext cx="9144000" cy="4419600"/>
          </a:xfrm>
          <a:solidFill>
            <a:schemeClr val="tx1">
              <a:alpha val="50195"/>
            </a:schemeClr>
          </a:solidFill>
        </p:spPr>
        <p:txBody>
          <a:bodyPr/>
          <a:lstStyle/>
          <a:p>
            <a:pPr eaLnBrk="1" hangingPunct="1">
              <a:spcBef>
                <a:spcPct val="0"/>
              </a:spcBef>
              <a:buFontTx/>
              <a:buNone/>
            </a:pPr>
            <a:r>
              <a:rPr lang="en-US" altLang="en-US" sz="2800" b="1" dirty="0">
                <a:solidFill>
                  <a:schemeClr val="bg1"/>
                </a:solidFill>
              </a:rPr>
              <a:t>	</a:t>
            </a:r>
            <a:r>
              <a:rPr lang="en-US" altLang="en-US" sz="3600" b="1" dirty="0">
                <a:solidFill>
                  <a:schemeClr val="bg1"/>
                </a:solidFill>
              </a:rPr>
              <a:t>Core Units</a:t>
            </a:r>
          </a:p>
          <a:p>
            <a:pPr eaLnBrk="1" hangingPunct="1">
              <a:spcBef>
                <a:spcPct val="0"/>
              </a:spcBef>
            </a:pPr>
            <a:r>
              <a:rPr lang="en-US" altLang="en-US" sz="2400" b="1" dirty="0">
                <a:solidFill>
                  <a:schemeClr val="bg1"/>
                </a:solidFill>
              </a:rPr>
              <a:t>Conduct community awareness</a:t>
            </a:r>
          </a:p>
          <a:p>
            <a:pPr eaLnBrk="1" hangingPunct="1">
              <a:spcBef>
                <a:spcPct val="0"/>
              </a:spcBef>
            </a:pPr>
            <a:r>
              <a:rPr lang="en-US" altLang="en-US" sz="1800" b="1" dirty="0">
                <a:solidFill>
                  <a:schemeClr val="bg1"/>
                </a:solidFill>
              </a:rPr>
              <a:t>Assist group to analyse their development situation and identify priorities</a:t>
            </a:r>
          </a:p>
          <a:p>
            <a:pPr eaLnBrk="1" hangingPunct="1">
              <a:spcBef>
                <a:spcPct val="0"/>
              </a:spcBef>
            </a:pPr>
            <a:r>
              <a:rPr lang="en-US" altLang="en-US" sz="2000" b="1" dirty="0">
                <a:solidFill>
                  <a:schemeClr val="bg1"/>
                </a:solidFill>
              </a:rPr>
              <a:t>Assist group to develop a project plan for a community activity</a:t>
            </a:r>
          </a:p>
          <a:p>
            <a:pPr eaLnBrk="1" hangingPunct="1">
              <a:spcBef>
                <a:spcPct val="0"/>
              </a:spcBef>
            </a:pPr>
            <a:r>
              <a:rPr lang="en-US" altLang="en-US" sz="2400" b="1" dirty="0">
                <a:solidFill>
                  <a:schemeClr val="bg1"/>
                </a:solidFill>
              </a:rPr>
              <a:t>Facilitate agreements for a community activity</a:t>
            </a:r>
          </a:p>
          <a:p>
            <a:pPr eaLnBrk="1" hangingPunct="1">
              <a:spcBef>
                <a:spcPct val="0"/>
              </a:spcBef>
            </a:pPr>
            <a:r>
              <a:rPr lang="en-US" altLang="en-US" sz="2400" b="1" dirty="0">
                <a:solidFill>
                  <a:schemeClr val="bg1"/>
                </a:solidFill>
              </a:rPr>
              <a:t>Facilitate the start-up of a community activity</a:t>
            </a:r>
          </a:p>
          <a:p>
            <a:pPr eaLnBrk="1" hangingPunct="1">
              <a:spcBef>
                <a:spcPct val="0"/>
              </a:spcBef>
            </a:pPr>
            <a:r>
              <a:rPr lang="en-US" altLang="en-US" sz="2400" b="1" dirty="0">
                <a:solidFill>
                  <a:schemeClr val="bg1"/>
                </a:solidFill>
              </a:rPr>
              <a:t>Monitor community activity</a:t>
            </a:r>
          </a:p>
          <a:p>
            <a:pPr eaLnBrk="1" hangingPunct="1">
              <a:spcBef>
                <a:spcPct val="0"/>
              </a:spcBef>
            </a:pPr>
            <a:r>
              <a:rPr lang="en-US" altLang="en-US" sz="2400" b="1" dirty="0">
                <a:solidFill>
                  <a:schemeClr val="bg1"/>
                </a:solidFill>
              </a:rPr>
              <a:t>Evaluate community activity outcomes</a:t>
            </a:r>
          </a:p>
          <a:p>
            <a:pPr eaLnBrk="1" hangingPunct="1">
              <a:spcBef>
                <a:spcPct val="0"/>
              </a:spcBef>
            </a:pPr>
            <a:r>
              <a:rPr lang="en-US" altLang="en-US" sz="2400" b="1" dirty="0">
                <a:solidFill>
                  <a:schemeClr val="bg1"/>
                </a:solidFill>
              </a:rPr>
              <a:t>Conduct community training</a:t>
            </a:r>
          </a:p>
          <a:p>
            <a:pPr eaLnBrk="1" hangingPunct="1">
              <a:spcBef>
                <a:spcPct val="0"/>
              </a:spcBef>
            </a:pPr>
            <a:r>
              <a:rPr lang="en-US" altLang="en-US" sz="2400" b="1" dirty="0">
                <a:solidFill>
                  <a:schemeClr val="bg1"/>
                </a:solidFill>
              </a:rPr>
              <a:t>Provide mentoring</a:t>
            </a:r>
          </a:p>
          <a:p>
            <a:pPr eaLnBrk="1" hangingPunct="1">
              <a:spcBef>
                <a:spcPct val="0"/>
              </a:spcBef>
            </a:pPr>
            <a:r>
              <a:rPr lang="en-US" altLang="en-US" sz="2400" b="1" dirty="0">
                <a:solidFill>
                  <a:schemeClr val="bg1"/>
                </a:solidFill>
              </a:rPr>
              <a:t>Facilitate a specialist’s visit</a:t>
            </a:r>
          </a:p>
        </p:txBody>
      </p:sp>
      <p:sp>
        <p:nvSpPr>
          <p:cNvPr id="6" name="Rectangle 3">
            <a:extLst>
              <a:ext uri="{FF2B5EF4-FFF2-40B4-BE49-F238E27FC236}">
                <a16:creationId xmlns:a16="http://schemas.microsoft.com/office/drawing/2014/main" id="{B38C0769-F8EF-A330-4A76-8DFF63C72FD9}"/>
              </a:ext>
            </a:extLst>
          </p:cNvPr>
          <p:cNvSpPr txBox="1">
            <a:spLocks noChangeArrowheads="1"/>
          </p:cNvSpPr>
          <p:nvPr/>
        </p:nvSpPr>
        <p:spPr bwMode="auto">
          <a:xfrm>
            <a:off x="0" y="5257800"/>
            <a:ext cx="9144000" cy="160020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buFontTx/>
              <a:buNone/>
            </a:pPr>
            <a:r>
              <a:rPr lang="en-US" altLang="en-US" sz="3600" b="1" dirty="0">
                <a:solidFill>
                  <a:schemeClr val="bg1"/>
                </a:solidFill>
              </a:rPr>
              <a:t>   Level 3 Units</a:t>
            </a:r>
          </a:p>
          <a:p>
            <a:pPr eaLnBrk="1" hangingPunct="1"/>
            <a:r>
              <a:rPr lang="en-US" altLang="en-US" sz="2400" b="1" dirty="0">
                <a:solidFill>
                  <a:schemeClr val="bg1"/>
                </a:solidFill>
              </a:rPr>
              <a:t>Train trainers</a:t>
            </a:r>
          </a:p>
          <a:p>
            <a:pPr eaLnBrk="1" hangingPunct="1"/>
            <a:r>
              <a:rPr lang="en-US" altLang="en-US" sz="2400" b="1" dirty="0">
                <a:solidFill>
                  <a:schemeClr val="bg1"/>
                </a:solidFill>
              </a:rPr>
              <a:t>CDW Workplace Assessor</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3" descr="sp_1.jpg">
            <a:extLst>
              <a:ext uri="{FF2B5EF4-FFF2-40B4-BE49-F238E27FC236}">
                <a16:creationId xmlns:a16="http://schemas.microsoft.com/office/drawing/2014/main" id="{9680C2C6-23D8-470E-6D67-6266F2BB835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325755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1" descr="HK1_1.jpg">
            <a:extLst>
              <a:ext uri="{FF2B5EF4-FFF2-40B4-BE49-F238E27FC236}">
                <a16:creationId xmlns:a16="http://schemas.microsoft.com/office/drawing/2014/main" id="{A955E75A-4911-85A7-EFE8-34CD5C16449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68800" y="3276600"/>
            <a:ext cx="4775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6" descr="aa_1.jpg">
            <a:extLst>
              <a:ext uri="{FF2B5EF4-FFF2-40B4-BE49-F238E27FC236}">
                <a16:creationId xmlns:a16="http://schemas.microsoft.com/office/drawing/2014/main" id="{17E7597A-DAEB-0D36-E487-5FD1F4BE70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6" descr="HK2_1.jpg">
            <a:extLst>
              <a:ext uri="{FF2B5EF4-FFF2-40B4-BE49-F238E27FC236}">
                <a16:creationId xmlns:a16="http://schemas.microsoft.com/office/drawing/2014/main" id="{7E83230D-018E-D85E-AD55-F33D80CE3B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0"/>
            <a:ext cx="4572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7000">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5" descr="2005_0929TOT30027">
            <a:extLst>
              <a:ext uri="{FF2B5EF4-FFF2-40B4-BE49-F238E27FC236}">
                <a16:creationId xmlns:a16="http://schemas.microsoft.com/office/drawing/2014/main" id="{47BDDBBE-997A-5C39-6F6F-67F54720F0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7" name="Picture 9" descr="2005_0929TOT30043">
            <a:extLst>
              <a:ext uri="{FF2B5EF4-FFF2-40B4-BE49-F238E27FC236}">
                <a16:creationId xmlns:a16="http://schemas.microsoft.com/office/drawing/2014/main" id="{4AEE279E-6CBD-A908-589E-F250DBF9FA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20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78857"/>
                                        </p:tgtEl>
                                        <p:attrNameLst>
                                          <p:attrName>style.visibility</p:attrName>
                                        </p:attrNameLst>
                                      </p:cBhvr>
                                      <p:to>
                                        <p:strVal val="visible"/>
                                      </p:to>
                                    </p:set>
                                    <p:animEffect transition="in" filter="box(in)">
                                      <p:cBhvr>
                                        <p:cTn id="7" dur="2000"/>
                                        <p:tgtEl>
                                          <p:spTgt spid="78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5" descr="Daydreaming Steven">
            <a:extLst>
              <a:ext uri="{FF2B5EF4-FFF2-40B4-BE49-F238E27FC236}">
                <a16:creationId xmlns:a16="http://schemas.microsoft.com/office/drawing/2014/main" id="{48404E7D-5EC1-CB48-86F1-0BB7896418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4906" r="10559" b="14381"/>
          <a:stretch>
            <a:fillRect/>
          </a:stretch>
        </p:blipFill>
        <p:spPr bwMode="auto">
          <a:xfrm>
            <a:off x="1524000" y="2667000"/>
            <a:ext cx="1143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7" descr="Luther face">
            <a:extLst>
              <a:ext uri="{FF2B5EF4-FFF2-40B4-BE49-F238E27FC236}">
                <a16:creationId xmlns:a16="http://schemas.microsoft.com/office/drawing/2014/main" id="{332D5899-9724-DEA9-5100-3953097E3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0"/>
            <a:ext cx="1408113"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8" descr="Madeline face">
            <a:extLst>
              <a:ext uri="{FF2B5EF4-FFF2-40B4-BE49-F238E27FC236}">
                <a16:creationId xmlns:a16="http://schemas.microsoft.com/office/drawing/2014/main" id="{FEE145C5-06D0-ED11-D629-6FFC6E9BE8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807"/>
          <a:stretch>
            <a:fillRect/>
          </a:stretch>
        </p:blipFill>
        <p:spPr bwMode="auto">
          <a:xfrm>
            <a:off x="6248400" y="3200400"/>
            <a:ext cx="1752600"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priscilla face">
            <a:extLst>
              <a:ext uri="{FF2B5EF4-FFF2-40B4-BE49-F238E27FC236}">
                <a16:creationId xmlns:a16="http://schemas.microsoft.com/office/drawing/2014/main" id="{85AD9080-EE4B-F981-ECD7-CFB5DFBF92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9287" b="19768"/>
          <a:stretch>
            <a:fillRect/>
          </a:stretch>
        </p:blipFill>
        <p:spPr bwMode="auto">
          <a:xfrm>
            <a:off x="3886200" y="3429000"/>
            <a:ext cx="1295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12" descr="Tom Warr  face">
            <a:extLst>
              <a:ext uri="{FF2B5EF4-FFF2-40B4-BE49-F238E27FC236}">
                <a16:creationId xmlns:a16="http://schemas.microsoft.com/office/drawing/2014/main" id="{68F96D55-4CD8-EF0D-BABF-3850901960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752600"/>
            <a:ext cx="1470025"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4" descr="Desmond face">
            <a:extLst>
              <a:ext uri="{FF2B5EF4-FFF2-40B4-BE49-F238E27FC236}">
                <a16:creationId xmlns:a16="http://schemas.microsoft.com/office/drawing/2014/main" id="{9E06DB52-4632-4D33-6B5D-1CC406289BF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1401" r="14490"/>
          <a:stretch>
            <a:fillRect/>
          </a:stretch>
        </p:blipFill>
        <p:spPr bwMode="auto">
          <a:xfrm>
            <a:off x="3657600" y="0"/>
            <a:ext cx="12430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8" name="Picture 15" descr="Elizabeth face">
            <a:extLst>
              <a:ext uri="{FF2B5EF4-FFF2-40B4-BE49-F238E27FC236}">
                <a16:creationId xmlns:a16="http://schemas.microsoft.com/office/drawing/2014/main" id="{2F1F63F2-5A26-9EC9-B8E5-7E86C9599F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86200"/>
            <a:ext cx="1722438"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9" name="Picture 18" descr="Philip face">
            <a:extLst>
              <a:ext uri="{FF2B5EF4-FFF2-40B4-BE49-F238E27FC236}">
                <a16:creationId xmlns:a16="http://schemas.microsoft.com/office/drawing/2014/main" id="{0DC4E38B-B4DF-AFC9-4D10-732DC8425E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r="14215"/>
          <a:stretch>
            <a:fillRect/>
          </a:stretch>
        </p:blipFill>
        <p:spPr bwMode="auto">
          <a:xfrm>
            <a:off x="7764463" y="0"/>
            <a:ext cx="13795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0" name="Picture 19" descr="Sere Face">
            <a:extLst>
              <a:ext uri="{FF2B5EF4-FFF2-40B4-BE49-F238E27FC236}">
                <a16:creationId xmlns:a16="http://schemas.microsoft.com/office/drawing/2014/main" id="{BB36C7EB-9AB5-C418-91C5-1DD276C11A2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125888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23" descr="Daina face 2">
            <a:extLst>
              <a:ext uri="{FF2B5EF4-FFF2-40B4-BE49-F238E27FC236}">
                <a16:creationId xmlns:a16="http://schemas.microsoft.com/office/drawing/2014/main" id="{B712077A-7015-497E-E566-E2428A4C70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2590800"/>
            <a:ext cx="14414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24" descr="Dennis face">
            <a:extLst>
              <a:ext uri="{FF2B5EF4-FFF2-40B4-BE49-F238E27FC236}">
                <a16:creationId xmlns:a16="http://schemas.microsoft.com/office/drawing/2014/main" id="{F5B993A4-DF14-F215-72C5-6F65C7FABC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19200" y="0"/>
            <a:ext cx="10890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25" descr="Henry face">
            <a:extLst>
              <a:ext uri="{FF2B5EF4-FFF2-40B4-BE49-F238E27FC236}">
                <a16:creationId xmlns:a16="http://schemas.microsoft.com/office/drawing/2014/main" id="{B99AB687-6241-9FDF-9B92-9FED4F619E3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1219200"/>
            <a:ext cx="1397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26" descr="Joseph face">
            <a:extLst>
              <a:ext uri="{FF2B5EF4-FFF2-40B4-BE49-F238E27FC236}">
                <a16:creationId xmlns:a16="http://schemas.microsoft.com/office/drawing/2014/main" id="{5A977EE1-EBFC-7B06-F0B9-C8802246E86B}"/>
              </a:ext>
            </a:extLst>
          </p:cNvPr>
          <p:cNvPicPr>
            <a:picLocks noChangeAspect="1" noChangeArrowheads="1"/>
          </p:cNvPicPr>
          <p:nvPr/>
        </p:nvPicPr>
        <p:blipFill>
          <a:blip r:embed="rId14">
            <a:lum bright="12000"/>
            <a:extLst>
              <a:ext uri="{28A0092B-C50C-407E-A947-70E740481C1C}">
                <a14:useLocalDpi xmlns:a14="http://schemas.microsoft.com/office/drawing/2010/main" val="0"/>
              </a:ext>
            </a:extLst>
          </a:blip>
          <a:srcRect/>
          <a:stretch>
            <a:fillRect/>
          </a:stretch>
        </p:blipFill>
        <p:spPr bwMode="auto">
          <a:xfrm>
            <a:off x="1447800" y="5308600"/>
            <a:ext cx="1422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5" name="Picture 28" descr="Louis face 2">
            <a:extLst>
              <a:ext uri="{FF2B5EF4-FFF2-40B4-BE49-F238E27FC236}">
                <a16:creationId xmlns:a16="http://schemas.microsoft.com/office/drawing/2014/main" id="{F74FA1FA-F472-CF6C-A7CB-BB6E10A4674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b="9816"/>
          <a:stretch>
            <a:fillRect/>
          </a:stretch>
        </p:blipFill>
        <p:spPr bwMode="auto">
          <a:xfrm>
            <a:off x="0" y="5457825"/>
            <a:ext cx="166370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29" descr="Max face">
            <a:extLst>
              <a:ext uri="{FF2B5EF4-FFF2-40B4-BE49-F238E27FC236}">
                <a16:creationId xmlns:a16="http://schemas.microsoft.com/office/drawing/2014/main" id="{2D71C3FC-E079-1145-61A6-BCAB47BC64C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48200" y="0"/>
            <a:ext cx="12049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31" descr="Pesto face 2">
            <a:extLst>
              <a:ext uri="{FF2B5EF4-FFF2-40B4-BE49-F238E27FC236}">
                <a16:creationId xmlns:a16="http://schemas.microsoft.com/office/drawing/2014/main" id="{BA4760CF-330C-818F-01AC-5D57CCB748C9}"/>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5029200"/>
            <a:ext cx="13938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8" name="Picture 32" descr="Robert face">
            <a:extLst>
              <a:ext uri="{FF2B5EF4-FFF2-40B4-BE49-F238E27FC236}">
                <a16:creationId xmlns:a16="http://schemas.microsoft.com/office/drawing/2014/main" id="{D5B425BE-E3BC-978B-050D-E77E9622437A}"/>
              </a:ext>
            </a:extLst>
          </p:cNvPr>
          <p:cNvPicPr>
            <a:picLocks noChangeAspect="1" noChangeArrowheads="1"/>
          </p:cNvPicPr>
          <p:nvPr/>
        </p:nvPicPr>
        <p:blipFill>
          <a:blip r:embed="rId18">
            <a:lum bright="18000"/>
            <a:extLst>
              <a:ext uri="{28A0092B-C50C-407E-A947-70E740481C1C}">
                <a14:useLocalDpi xmlns:a14="http://schemas.microsoft.com/office/drawing/2010/main" val="0"/>
              </a:ext>
            </a:extLst>
          </a:blip>
          <a:srcRect l="13954" r="9302"/>
          <a:stretch>
            <a:fillRect/>
          </a:stretch>
        </p:blipFill>
        <p:spPr bwMode="auto">
          <a:xfrm>
            <a:off x="5791200" y="0"/>
            <a:ext cx="838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33" descr="Samson face">
            <a:extLst>
              <a:ext uri="{FF2B5EF4-FFF2-40B4-BE49-F238E27FC236}">
                <a16:creationId xmlns:a16="http://schemas.microsoft.com/office/drawing/2014/main" id="{24A795D9-498E-12E3-7656-1AB884C5A18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b="19820"/>
          <a:stretch>
            <a:fillRect/>
          </a:stretch>
        </p:blipFill>
        <p:spPr bwMode="auto">
          <a:xfrm>
            <a:off x="7651750" y="5334000"/>
            <a:ext cx="149225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0" name="Picture 35" descr="PJ Somboi">
            <a:extLst>
              <a:ext uri="{FF2B5EF4-FFF2-40B4-BE49-F238E27FC236}">
                <a16:creationId xmlns:a16="http://schemas.microsoft.com/office/drawing/2014/main" id="{2179C181-5229-7EB2-74E0-15EFC63E450C}"/>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r="6850" b="14607"/>
          <a:stretch>
            <a:fillRect/>
          </a:stretch>
        </p:blipFill>
        <p:spPr bwMode="auto">
          <a:xfrm>
            <a:off x="2590800" y="11430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1" name="Picture 36" descr="Judy face">
            <a:extLst>
              <a:ext uri="{FF2B5EF4-FFF2-40B4-BE49-F238E27FC236}">
                <a16:creationId xmlns:a16="http://schemas.microsoft.com/office/drawing/2014/main" id="{DD931ADD-AEAB-FD3B-640F-3CE8C055417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r="17241" b="10001"/>
          <a:stretch>
            <a:fillRect/>
          </a:stretch>
        </p:blipFill>
        <p:spPr bwMode="auto">
          <a:xfrm>
            <a:off x="4787900" y="5105400"/>
            <a:ext cx="14605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2" name="Picture 37" descr="Alun face">
            <a:extLst>
              <a:ext uri="{FF2B5EF4-FFF2-40B4-BE49-F238E27FC236}">
                <a16:creationId xmlns:a16="http://schemas.microsoft.com/office/drawing/2014/main" id="{8313C18B-BBA6-9244-28CC-CB480C16958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667000" y="4267200"/>
            <a:ext cx="12652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3" name="Picture 38" descr="T Smiley James">
            <a:extLst>
              <a:ext uri="{FF2B5EF4-FFF2-40B4-BE49-F238E27FC236}">
                <a16:creationId xmlns:a16="http://schemas.microsoft.com/office/drawing/2014/main" id="{0F18B2BA-25E0-EC21-2217-CBABCE8AC24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l="48582" t="31934" r="14447" b="32536"/>
          <a:stretch>
            <a:fillRect/>
          </a:stretch>
        </p:blipFill>
        <p:spPr bwMode="auto">
          <a:xfrm>
            <a:off x="5257800" y="1295400"/>
            <a:ext cx="127952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4" name="Picture 39" descr="Max Inia face">
            <a:extLst>
              <a:ext uri="{FF2B5EF4-FFF2-40B4-BE49-F238E27FC236}">
                <a16:creationId xmlns:a16="http://schemas.microsoft.com/office/drawing/2014/main" id="{895F7990-CC56-3280-7A69-60ECBFDB52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l="13043" b="5479"/>
          <a:stretch>
            <a:fillRect/>
          </a:stretch>
        </p:blipFill>
        <p:spPr bwMode="auto">
          <a:xfrm>
            <a:off x="6553200" y="1295400"/>
            <a:ext cx="13096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40" descr="Wesley face">
            <a:extLst>
              <a:ext uri="{FF2B5EF4-FFF2-40B4-BE49-F238E27FC236}">
                <a16:creationId xmlns:a16="http://schemas.microsoft.com/office/drawing/2014/main" id="{2EAACF71-FB58-2475-4E42-46EDB15F673A}"/>
              </a:ext>
            </a:extLst>
          </p:cNvPr>
          <p:cNvPicPr>
            <a:picLocks noChangeAspect="1" noChangeArrowheads="1"/>
          </p:cNvPicPr>
          <p:nvPr/>
        </p:nvPicPr>
        <p:blipFill>
          <a:blip r:embed="rId25">
            <a:lum bright="12000" contrast="6000"/>
            <a:extLst>
              <a:ext uri="{28A0092B-C50C-407E-A947-70E740481C1C}">
                <a14:useLocalDpi xmlns:a14="http://schemas.microsoft.com/office/drawing/2010/main" val="0"/>
              </a:ext>
            </a:extLst>
          </a:blip>
          <a:srcRect/>
          <a:stretch>
            <a:fillRect/>
          </a:stretch>
        </p:blipFill>
        <p:spPr bwMode="auto">
          <a:xfrm>
            <a:off x="3733800" y="5181600"/>
            <a:ext cx="13938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6" name="Picture 41" descr="John face">
            <a:extLst>
              <a:ext uri="{FF2B5EF4-FFF2-40B4-BE49-F238E27FC236}">
                <a16:creationId xmlns:a16="http://schemas.microsoft.com/office/drawing/2014/main" id="{7B9C3F8E-6EC9-93A4-3E31-99DD9D625AE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l="8244"/>
          <a:stretch>
            <a:fillRect/>
          </a:stretch>
        </p:blipFill>
        <p:spPr bwMode="auto">
          <a:xfrm>
            <a:off x="7924800" y="2895600"/>
            <a:ext cx="12192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7" name="Picture 52" descr="Ezekiel face">
            <a:extLst>
              <a:ext uri="{FF2B5EF4-FFF2-40B4-BE49-F238E27FC236}">
                <a16:creationId xmlns:a16="http://schemas.microsoft.com/office/drawing/2014/main" id="{B724E136-945A-608F-3692-DE179AB8F7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l="5122"/>
          <a:stretch>
            <a:fillRect/>
          </a:stretch>
        </p:blipFill>
        <p:spPr bwMode="auto">
          <a:xfrm>
            <a:off x="6553200" y="0"/>
            <a:ext cx="1228725"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8" name="Picture 53" descr="George face">
            <a:extLst>
              <a:ext uri="{FF2B5EF4-FFF2-40B4-BE49-F238E27FC236}">
                <a16:creationId xmlns:a16="http://schemas.microsoft.com/office/drawing/2014/main" id="{9CF6C8A6-F576-4083-A073-DF9002295D3E}"/>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l="13637"/>
          <a:stretch>
            <a:fillRect/>
          </a:stretch>
        </p:blipFill>
        <p:spPr bwMode="auto">
          <a:xfrm>
            <a:off x="2819400" y="5740400"/>
            <a:ext cx="9652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9" name="Picture 55" descr="Merilyn face">
            <a:extLst>
              <a:ext uri="{FF2B5EF4-FFF2-40B4-BE49-F238E27FC236}">
                <a16:creationId xmlns:a16="http://schemas.microsoft.com/office/drawing/2014/main" id="{E1D688F2-E783-72DE-7DC4-71460C9C82BA}"/>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5181600" y="3810000"/>
            <a:ext cx="115411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0" name="Picture 56" descr="Lyn face">
            <a:extLst>
              <a:ext uri="{FF2B5EF4-FFF2-40B4-BE49-F238E27FC236}">
                <a16:creationId xmlns:a16="http://schemas.microsoft.com/office/drawing/2014/main" id="{22EA92CE-C365-20DD-F657-CF1D5B9EC290}"/>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0" y="1371600"/>
            <a:ext cx="1244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1" name="Picture 57" descr="Beno face">
            <a:extLst>
              <a:ext uri="{FF2B5EF4-FFF2-40B4-BE49-F238E27FC236}">
                <a16:creationId xmlns:a16="http://schemas.microsoft.com/office/drawing/2014/main" id="{08CFF586-9772-566F-90B7-6CF51FCB9AD4}"/>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l="14523" r="12859"/>
          <a:stretch>
            <a:fillRect/>
          </a:stretch>
        </p:blipFill>
        <p:spPr bwMode="auto">
          <a:xfrm>
            <a:off x="7989887" y="4272359"/>
            <a:ext cx="1154113" cy="144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2" name="Picture 58" descr="sewege face">
            <a:extLst>
              <a:ext uri="{FF2B5EF4-FFF2-40B4-BE49-F238E27FC236}">
                <a16:creationId xmlns:a16="http://schemas.microsoft.com/office/drawing/2014/main" id="{763C4197-EB18-B61E-0CE9-9015717AF289}"/>
              </a:ext>
            </a:extLst>
          </p:cNvPr>
          <p:cNvPicPr>
            <a:picLocks noChangeAspect="1" noChangeArrowheads="1"/>
          </p:cNvPicPr>
          <p:nvPr/>
        </p:nvPicPr>
        <p:blipFill>
          <a:blip r:embed="rId32">
            <a:lum bright="12000"/>
            <a:extLst>
              <a:ext uri="{28A0092B-C50C-407E-A947-70E740481C1C}">
                <a14:useLocalDpi xmlns:a14="http://schemas.microsoft.com/office/drawing/2010/main" val="0"/>
              </a:ext>
            </a:extLst>
          </a:blip>
          <a:srcRect l="9677" r="12903" b="11765"/>
          <a:stretch>
            <a:fillRect/>
          </a:stretch>
        </p:blipFill>
        <p:spPr bwMode="auto">
          <a:xfrm>
            <a:off x="7802563" y="1524000"/>
            <a:ext cx="1341437"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3" name="Picture 59" descr="David face">
            <a:extLst>
              <a:ext uri="{FF2B5EF4-FFF2-40B4-BE49-F238E27FC236}">
                <a16:creationId xmlns:a16="http://schemas.microsoft.com/office/drawing/2014/main" id="{BB50853E-A911-505F-1659-1A63FD7ECDBE}"/>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181600" y="2667000"/>
            <a:ext cx="12239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4" name="Picture 61" descr="Ilam face">
            <a:extLst>
              <a:ext uri="{FF2B5EF4-FFF2-40B4-BE49-F238E27FC236}">
                <a16:creationId xmlns:a16="http://schemas.microsoft.com/office/drawing/2014/main" id="{824B93BB-6797-EC61-C4DC-BBB4841B107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0" y="2819400"/>
            <a:ext cx="157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5" name="Picture 62" descr="Dylan face">
            <a:extLst>
              <a:ext uri="{FF2B5EF4-FFF2-40B4-BE49-F238E27FC236}">
                <a16:creationId xmlns:a16="http://schemas.microsoft.com/office/drawing/2014/main" id="{0C0398E4-E6D0-A890-6073-437D8E19CD99}"/>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0" y="4191000"/>
            <a:ext cx="12144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7" name="Text Box 63">
            <a:extLst>
              <a:ext uri="{FF2B5EF4-FFF2-40B4-BE49-F238E27FC236}">
                <a16:creationId xmlns:a16="http://schemas.microsoft.com/office/drawing/2014/main" id="{F77A3281-58CB-D808-18CF-F8C6AF490086}"/>
              </a:ext>
            </a:extLst>
          </p:cNvPr>
          <p:cNvSpPr txBox="1">
            <a:spLocks noChangeArrowheads="1"/>
          </p:cNvSpPr>
          <p:nvPr/>
        </p:nvSpPr>
        <p:spPr bwMode="auto">
          <a:xfrm>
            <a:off x="1066800" y="685800"/>
            <a:ext cx="7391400" cy="1311275"/>
          </a:xfrm>
          <a:prstGeom prst="rect">
            <a:avLst/>
          </a:prstGeom>
          <a:gradFill rotWithShape="1">
            <a:gsLst>
              <a:gs pos="0">
                <a:schemeClr val="tx2">
                  <a:alpha val="11000"/>
                </a:schemeClr>
              </a:gs>
              <a:gs pos="100000">
                <a:schemeClr val="tx2">
                  <a:gamma/>
                  <a:shade val="46275"/>
                  <a:invGamma/>
                  <a:alpha val="11000"/>
                </a:schemeClr>
              </a:gs>
            </a:gsLst>
            <a:lin ang="5400000" scaled="1"/>
          </a:gradFill>
          <a:ln w="9525">
            <a:noFill/>
            <a:miter lim="800000"/>
            <a:headEnd/>
            <a:tailEnd/>
          </a:ln>
          <a:effectLst/>
        </p:spPr>
        <p:txBody>
          <a:bodyPr>
            <a:spAutoFit/>
          </a:bodyPr>
          <a:lstStyle/>
          <a:p>
            <a:pPr algn="ctr">
              <a:spcBef>
                <a:spcPct val="50000"/>
              </a:spcBef>
              <a:defRPr/>
            </a:pPr>
            <a:r>
              <a:rPr lang="en-US" sz="4000" b="1">
                <a:solidFill>
                  <a:srgbClr val="FFFF00"/>
                </a:solidFill>
                <a:latin typeface="Arial" charset="0"/>
              </a:rPr>
              <a:t>Community Development Workers</a:t>
            </a:r>
          </a:p>
        </p:txBody>
      </p:sp>
      <p:sp>
        <p:nvSpPr>
          <p:cNvPr id="51237" name="Text Box 64">
            <a:extLst>
              <a:ext uri="{FF2B5EF4-FFF2-40B4-BE49-F238E27FC236}">
                <a16:creationId xmlns:a16="http://schemas.microsoft.com/office/drawing/2014/main" id="{B8640937-6DF9-DABD-40D2-52B64A42C02A}"/>
              </a:ext>
            </a:extLst>
          </p:cNvPr>
          <p:cNvSpPr txBox="1">
            <a:spLocks noChangeArrowheads="1"/>
          </p:cNvSpPr>
          <p:nvPr/>
        </p:nvSpPr>
        <p:spPr bwMode="auto">
          <a:xfrm rot="1015650">
            <a:off x="4936456" y="2699744"/>
            <a:ext cx="38878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Community volunteers</a:t>
            </a:r>
          </a:p>
        </p:txBody>
      </p:sp>
      <p:sp>
        <p:nvSpPr>
          <p:cNvPr id="51238" name="Text Box 65">
            <a:extLst>
              <a:ext uri="{FF2B5EF4-FFF2-40B4-BE49-F238E27FC236}">
                <a16:creationId xmlns:a16="http://schemas.microsoft.com/office/drawing/2014/main" id="{5D56A3B3-8105-64BC-EE4A-1712FCAACDED}"/>
              </a:ext>
            </a:extLst>
          </p:cNvPr>
          <p:cNvSpPr txBox="1">
            <a:spLocks noChangeArrowheads="1"/>
          </p:cNvSpPr>
          <p:nvPr/>
        </p:nvSpPr>
        <p:spPr bwMode="auto">
          <a:xfrm rot="-888239">
            <a:off x="4267200" y="3810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Field Workers</a:t>
            </a:r>
          </a:p>
        </p:txBody>
      </p:sp>
      <p:sp>
        <p:nvSpPr>
          <p:cNvPr id="51239" name="Text Box 66">
            <a:extLst>
              <a:ext uri="{FF2B5EF4-FFF2-40B4-BE49-F238E27FC236}">
                <a16:creationId xmlns:a16="http://schemas.microsoft.com/office/drawing/2014/main" id="{1C05BDDB-9C63-23B6-C3B3-D11B649AB1FC}"/>
              </a:ext>
            </a:extLst>
          </p:cNvPr>
          <p:cNvSpPr txBox="1">
            <a:spLocks noChangeArrowheads="1"/>
          </p:cNvSpPr>
          <p:nvPr/>
        </p:nvSpPr>
        <p:spPr bwMode="auto">
          <a:xfrm rot="-571637">
            <a:off x="1295400" y="4953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Liaison officers</a:t>
            </a:r>
          </a:p>
        </p:txBody>
      </p:sp>
      <p:sp>
        <p:nvSpPr>
          <p:cNvPr id="51240" name="Text Box 67">
            <a:extLst>
              <a:ext uri="{FF2B5EF4-FFF2-40B4-BE49-F238E27FC236}">
                <a16:creationId xmlns:a16="http://schemas.microsoft.com/office/drawing/2014/main" id="{805F0997-19C6-D3EB-FF76-E61665F9A0A3}"/>
              </a:ext>
            </a:extLst>
          </p:cNvPr>
          <p:cNvSpPr txBox="1">
            <a:spLocks noChangeArrowheads="1"/>
          </p:cNvSpPr>
          <p:nvPr/>
        </p:nvSpPr>
        <p:spPr bwMode="auto">
          <a:xfrm rot="1142543">
            <a:off x="4191000" y="5562600"/>
            <a:ext cx="4724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solidFill>
                  <a:srgbClr val="FFFF00"/>
                </a:solidFill>
              </a:rPr>
              <a:t>Community Affairs officers</a:t>
            </a:r>
          </a:p>
        </p:txBody>
      </p:sp>
      <p:sp>
        <p:nvSpPr>
          <p:cNvPr id="51241" name="Text Box 68">
            <a:extLst>
              <a:ext uri="{FF2B5EF4-FFF2-40B4-BE49-F238E27FC236}">
                <a16:creationId xmlns:a16="http://schemas.microsoft.com/office/drawing/2014/main" id="{958ADA82-E7AB-F723-90EF-59FEA3CD439F}"/>
              </a:ext>
            </a:extLst>
          </p:cNvPr>
          <p:cNvSpPr txBox="1">
            <a:spLocks noChangeArrowheads="1"/>
          </p:cNvSpPr>
          <p:nvPr/>
        </p:nvSpPr>
        <p:spPr bwMode="auto">
          <a:xfrm rot="-1519643">
            <a:off x="685800" y="3505200"/>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Extension Workers</a:t>
            </a:r>
          </a:p>
        </p:txBody>
      </p:sp>
      <p:sp>
        <p:nvSpPr>
          <p:cNvPr id="2" name="Text Box 68">
            <a:extLst>
              <a:ext uri="{FF2B5EF4-FFF2-40B4-BE49-F238E27FC236}">
                <a16:creationId xmlns:a16="http://schemas.microsoft.com/office/drawing/2014/main" id="{233FCF6A-06AD-D07F-F111-7EE073FDC936}"/>
              </a:ext>
            </a:extLst>
          </p:cNvPr>
          <p:cNvSpPr txBox="1">
            <a:spLocks noChangeArrowheads="1"/>
          </p:cNvSpPr>
          <p:nvPr/>
        </p:nvSpPr>
        <p:spPr bwMode="auto">
          <a:xfrm rot="20908100">
            <a:off x="115811" y="2615528"/>
            <a:ext cx="3048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District officers</a:t>
            </a:r>
          </a:p>
        </p:txBody>
      </p:sp>
      <p:sp>
        <p:nvSpPr>
          <p:cNvPr id="3" name="Text Box 64">
            <a:extLst>
              <a:ext uri="{FF2B5EF4-FFF2-40B4-BE49-F238E27FC236}">
                <a16:creationId xmlns:a16="http://schemas.microsoft.com/office/drawing/2014/main" id="{414BAA97-5347-AB6C-DD03-D7270578A5F1}"/>
              </a:ext>
            </a:extLst>
          </p:cNvPr>
          <p:cNvSpPr txBox="1">
            <a:spLocks noChangeArrowheads="1"/>
          </p:cNvSpPr>
          <p:nvPr/>
        </p:nvSpPr>
        <p:spPr bwMode="auto">
          <a:xfrm rot="1015650">
            <a:off x="4432616" y="3255284"/>
            <a:ext cx="47707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Ward development committees</a:t>
            </a:r>
          </a:p>
        </p:txBody>
      </p:sp>
      <p:sp>
        <p:nvSpPr>
          <p:cNvPr id="5" name="Text Box 65">
            <a:extLst>
              <a:ext uri="{FF2B5EF4-FFF2-40B4-BE49-F238E27FC236}">
                <a16:creationId xmlns:a16="http://schemas.microsoft.com/office/drawing/2014/main" id="{647366B6-9EA6-1E22-EE54-C76036BF3AFB}"/>
              </a:ext>
            </a:extLst>
          </p:cNvPr>
          <p:cNvSpPr txBox="1">
            <a:spLocks noChangeArrowheads="1"/>
          </p:cNvSpPr>
          <p:nvPr/>
        </p:nvSpPr>
        <p:spPr bwMode="auto">
          <a:xfrm rot="-888239">
            <a:off x="1588242" y="5733142"/>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dirty="0">
                <a:solidFill>
                  <a:srgbClr val="FFFF00"/>
                </a:solidFill>
              </a:rPr>
              <a:t>School leavers</a:t>
            </a:r>
          </a:p>
        </p:txBody>
      </p:sp>
    </p:spTree>
  </p:cSld>
  <p:clrMapOvr>
    <a:masterClrMapping/>
  </p:clrMapOvr>
  <p:transition spd="slow" advClick="0" advTm="1500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9" name="Rectangle 2">
            <a:extLst>
              <a:ext uri="{FF2B5EF4-FFF2-40B4-BE49-F238E27FC236}">
                <a16:creationId xmlns:a16="http://schemas.microsoft.com/office/drawing/2014/main" id="{A758D5B7-0DF7-A9F9-A485-5C160CEB9692}"/>
              </a:ext>
            </a:extLst>
          </p:cNvPr>
          <p:cNvSpPr>
            <a:spLocks noGrp="1" noChangeArrowheads="1"/>
          </p:cNvSpPr>
          <p:nvPr>
            <p:ph type="title"/>
          </p:nvPr>
        </p:nvSpPr>
        <p:spPr>
          <a:xfrm>
            <a:off x="0" y="0"/>
            <a:ext cx="9144000" cy="838200"/>
          </a:xfrm>
          <a:gradFill rotWithShape="1">
            <a:gsLst>
              <a:gs pos="0">
                <a:srgbClr val="CC0000">
                  <a:alpha val="53998"/>
                </a:srgbClr>
              </a:gs>
              <a:gs pos="100000">
                <a:srgbClr val="5E0000">
                  <a:alpha val="53998"/>
                </a:srgbClr>
              </a:gs>
            </a:gsLst>
            <a:lin ang="5400000" scaled="1"/>
          </a:gradFill>
        </p:spPr>
        <p:txBody>
          <a:bodyPr/>
          <a:lstStyle/>
          <a:p>
            <a:pPr eaLnBrk="1" hangingPunct="1"/>
            <a:br>
              <a:rPr lang="en-US" altLang="en-US" dirty="0">
                <a:solidFill>
                  <a:schemeClr val="bg1"/>
                </a:solidFill>
                <a:latin typeface="Arial Black" panose="020B0A04020102020204" pitchFamily="34" charset="0"/>
              </a:rPr>
            </a:br>
            <a:r>
              <a:rPr lang="en-US" altLang="en-US" dirty="0">
                <a:solidFill>
                  <a:schemeClr val="bg1"/>
                </a:solidFill>
                <a:latin typeface="Arial Black" panose="020B0A04020102020204" pitchFamily="34" charset="0"/>
              </a:rPr>
              <a:t>Example of a Core Unit</a:t>
            </a:r>
            <a:br>
              <a:rPr lang="en-US" altLang="en-US" dirty="0">
                <a:solidFill>
                  <a:schemeClr val="bg1"/>
                </a:solidFill>
                <a:latin typeface="Arial Black" panose="020B0A04020102020204" pitchFamily="34" charset="0"/>
              </a:rPr>
            </a:br>
            <a:endParaRPr lang="en-US" altLang="en-US" dirty="0">
              <a:solidFill>
                <a:schemeClr val="bg1"/>
              </a:solidFill>
              <a:latin typeface="Arial Black" panose="020B0A04020102020204" pitchFamily="34" charset="0"/>
            </a:endParaRPr>
          </a:p>
        </p:txBody>
      </p:sp>
      <p:sp>
        <p:nvSpPr>
          <p:cNvPr id="2" name="TextBox 3">
            <a:extLst>
              <a:ext uri="{FF2B5EF4-FFF2-40B4-BE49-F238E27FC236}">
                <a16:creationId xmlns:a16="http://schemas.microsoft.com/office/drawing/2014/main" id="{D2F72BB2-48B5-70B2-44F3-8E5E49B57028}"/>
              </a:ext>
            </a:extLst>
          </p:cNvPr>
          <p:cNvSpPr txBox="1">
            <a:spLocks noChangeArrowheads="1"/>
          </p:cNvSpPr>
          <p:nvPr/>
        </p:nvSpPr>
        <p:spPr bwMode="auto">
          <a:xfrm>
            <a:off x="76200" y="5780782"/>
            <a:ext cx="8991600" cy="1077218"/>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1600" b="1" i="1" dirty="0" err="1">
                <a:solidFill>
                  <a:schemeClr val="bg1"/>
                </a:solidFill>
              </a:rPr>
              <a:t>Luksave</a:t>
            </a:r>
            <a:r>
              <a:rPr lang="en-AU" altLang="en-US" sz="1600" b="1" i="1" dirty="0">
                <a:solidFill>
                  <a:schemeClr val="bg1"/>
                </a:solidFill>
              </a:rPr>
              <a:t> </a:t>
            </a:r>
            <a:r>
              <a:rPr lang="en-AU" altLang="en-US" sz="1600" b="1" dirty="0">
                <a:solidFill>
                  <a:schemeClr val="bg1"/>
                </a:solidFill>
              </a:rPr>
              <a:t>each Core Unit is broken into four duties (called ‘Elements’). Each Element is then broken into the minimum skills and knowledge (called ‘Performance Criteria’) that need to be performed to meet the standard. Element 1, 2 and 4 are the same in every Core Unit. What changes in each Core Unit is Element 3. Element 3 is called the ‘critical’ Element.</a:t>
            </a:r>
            <a:endParaRPr lang="en-AU" altLang="en-US" sz="1600" b="1" i="1" dirty="0">
              <a:solidFill>
                <a:schemeClr val="bg1"/>
              </a:solidFill>
            </a:endParaRPr>
          </a:p>
        </p:txBody>
      </p:sp>
      <p:pic>
        <p:nvPicPr>
          <p:cNvPr id="4" name="Picture 3">
            <a:extLst>
              <a:ext uri="{FF2B5EF4-FFF2-40B4-BE49-F238E27FC236}">
                <a16:creationId xmlns:a16="http://schemas.microsoft.com/office/drawing/2014/main" id="{1EB4B5CF-1798-B9CD-5546-570FFCCA6E4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5800" y="838200"/>
            <a:ext cx="7728784" cy="49530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5B91F4-B5BD-563B-BD8A-E1AC6A585160}"/>
              </a:ext>
            </a:extLst>
          </p:cNvPr>
          <p:cNvSpPr txBox="1">
            <a:spLocks noChangeArrowheads="1"/>
          </p:cNvSpPr>
          <p:nvPr/>
        </p:nvSpPr>
        <p:spPr bwMode="auto">
          <a:xfrm>
            <a:off x="228600" y="1752600"/>
            <a:ext cx="8686800" cy="4894263"/>
          </a:xfrm>
          <a:prstGeom prst="rect">
            <a:avLst/>
          </a:prstGeom>
          <a:solidFill>
            <a:schemeClr val="tx1">
              <a:alpha val="4196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3538" indent="-36353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 typeface="Wingdings" panose="05000000000000000000" pitchFamily="2" charset="2"/>
              <a:buChar char="ü"/>
            </a:pPr>
            <a:r>
              <a:rPr lang="en-AU" altLang="en-US" sz="2400" b="1">
                <a:solidFill>
                  <a:schemeClr val="bg1"/>
                </a:solidFill>
              </a:rPr>
              <a:t>A basis for Community Development Worker  duty statements</a:t>
            </a:r>
          </a:p>
          <a:p>
            <a:pPr>
              <a:spcBef>
                <a:spcPct val="0"/>
              </a:spcBef>
              <a:buFont typeface="Wingdings" panose="05000000000000000000" pitchFamily="2" charset="2"/>
              <a:buChar char="ü"/>
            </a:pPr>
            <a:r>
              <a:rPr lang="en-AU" altLang="en-US" sz="2400" b="1">
                <a:solidFill>
                  <a:schemeClr val="bg1"/>
                </a:solidFill>
              </a:rPr>
              <a:t>A target for Community Development Worker training courses</a:t>
            </a:r>
          </a:p>
          <a:p>
            <a:pPr>
              <a:spcBef>
                <a:spcPct val="0"/>
              </a:spcBef>
              <a:buFont typeface="Wingdings" panose="05000000000000000000" pitchFamily="2" charset="2"/>
              <a:buChar char="ü"/>
            </a:pPr>
            <a:r>
              <a:rPr lang="en-AU" altLang="en-US" sz="2400" b="1">
                <a:solidFill>
                  <a:schemeClr val="bg1"/>
                </a:solidFill>
              </a:rPr>
              <a:t>Benchmarks for assessment of Community Development Workers</a:t>
            </a:r>
          </a:p>
          <a:p>
            <a:pPr>
              <a:spcBef>
                <a:spcPct val="0"/>
              </a:spcBef>
              <a:buFont typeface="Wingdings" panose="05000000000000000000" pitchFamily="2" charset="2"/>
              <a:buChar char="ü"/>
            </a:pPr>
            <a:r>
              <a:rPr lang="en-AU" altLang="en-US" sz="2400" b="1">
                <a:solidFill>
                  <a:schemeClr val="bg1"/>
                </a:solidFill>
              </a:rPr>
              <a:t>Recognition of skills held by people in both formal and informal employment</a:t>
            </a:r>
          </a:p>
          <a:p>
            <a:pPr>
              <a:spcBef>
                <a:spcPct val="0"/>
              </a:spcBef>
              <a:buFont typeface="Wingdings" panose="05000000000000000000" pitchFamily="2" charset="2"/>
              <a:buChar char="ü"/>
            </a:pPr>
            <a:r>
              <a:rPr lang="en-AU" altLang="en-US" sz="2400" b="1">
                <a:solidFill>
                  <a:schemeClr val="bg1"/>
                </a:solidFill>
              </a:rPr>
              <a:t>Certification for Community Development Workers that is nationally recognized</a:t>
            </a:r>
          </a:p>
          <a:p>
            <a:pPr>
              <a:spcBef>
                <a:spcPct val="0"/>
              </a:spcBef>
              <a:buFont typeface="Wingdings" panose="05000000000000000000" pitchFamily="2" charset="2"/>
              <a:buChar char="ü"/>
            </a:pPr>
            <a:r>
              <a:rPr lang="en-AU" altLang="en-US" sz="2400" b="1">
                <a:solidFill>
                  <a:schemeClr val="bg1"/>
                </a:solidFill>
              </a:rPr>
              <a:t>A common standard for Community Development Workers in PNG. Once a National Standard is set it drives innovation and leads to higher standards.</a:t>
            </a:r>
          </a:p>
        </p:txBody>
      </p:sp>
      <p:sp>
        <p:nvSpPr>
          <p:cNvPr id="10243" name="Rectangle 2">
            <a:extLst>
              <a:ext uri="{FF2B5EF4-FFF2-40B4-BE49-F238E27FC236}">
                <a16:creationId xmlns:a16="http://schemas.microsoft.com/office/drawing/2014/main" id="{EBF07F9B-32C3-C32E-20E9-67900CF13788}"/>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The National Standard helps Community Development Workers and the organisations they work for by providing:</a:t>
            </a:r>
          </a:p>
        </p:txBody>
      </p:sp>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TextBox 3">
            <a:extLst>
              <a:ext uri="{FF2B5EF4-FFF2-40B4-BE49-F238E27FC236}">
                <a16:creationId xmlns:a16="http://schemas.microsoft.com/office/drawing/2014/main" id="{81A2E2A0-B685-548D-1502-D8C1B0493E5A}"/>
              </a:ext>
            </a:extLst>
          </p:cNvPr>
          <p:cNvSpPr txBox="1">
            <a:spLocks noChangeArrowheads="1"/>
          </p:cNvSpPr>
          <p:nvPr/>
        </p:nvSpPr>
        <p:spPr bwMode="auto">
          <a:xfrm>
            <a:off x="4724400" y="304800"/>
            <a:ext cx="4191000" cy="563245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Once an organisation has decided which Units apply to the work that they do, they then need to support their Community Development Workers so that they understand and perform the required Performance Criteria.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Normally, organisations need to take 4 steps before their Community Development Workers can be assessed:</a:t>
            </a:r>
          </a:p>
        </p:txBody>
      </p:sp>
    </p:spTree>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28CAD6-64C0-5F0F-1DB6-6851BCEE5D19}"/>
              </a:ext>
            </a:extLst>
          </p:cNvPr>
          <p:cNvSpPr txBox="1"/>
          <p:nvPr/>
        </p:nvSpPr>
        <p:spPr>
          <a:xfrm>
            <a:off x="0" y="2743200"/>
            <a:ext cx="9144000" cy="738188"/>
          </a:xfrm>
          <a:prstGeom prst="rect">
            <a:avLst/>
          </a:prstGeom>
          <a:noFill/>
        </p:spPr>
        <p:txBody>
          <a:bodyPr>
            <a:spAutoFit/>
          </a:bodyPr>
          <a:lstStyle/>
          <a:p>
            <a:pPr marL="354013" indent="-354013">
              <a:buSzPct val="150000"/>
              <a:buFont typeface="Arial" pitchFamily="34" charset="0"/>
              <a:buChar char="•"/>
              <a:defRPr/>
            </a:pPr>
            <a:endParaRPr lang="en-AU" sz="2400" b="1" dirty="0">
              <a:solidFill>
                <a:schemeClr val="bg1"/>
              </a:solidFill>
              <a:latin typeface="Arial" charset="0"/>
            </a:endParaRPr>
          </a:p>
          <a:p>
            <a:pPr algn="ctr">
              <a:defRPr/>
            </a:pPr>
            <a:endParaRPr lang="en-AU" dirty="0">
              <a:latin typeface="Arial" charset="0"/>
            </a:endParaRPr>
          </a:p>
        </p:txBody>
      </p:sp>
      <p:sp>
        <p:nvSpPr>
          <p:cNvPr id="5" name="TextBox 4">
            <a:extLst>
              <a:ext uri="{FF2B5EF4-FFF2-40B4-BE49-F238E27FC236}">
                <a16:creationId xmlns:a16="http://schemas.microsoft.com/office/drawing/2014/main" id="{AF75D1F0-90AE-C314-9D1D-C39743260F68}"/>
              </a:ext>
            </a:extLst>
          </p:cNvPr>
          <p:cNvSpPr txBox="1">
            <a:spLocks noChangeArrowheads="1"/>
          </p:cNvSpPr>
          <p:nvPr/>
        </p:nvSpPr>
        <p:spPr bwMode="auto">
          <a:xfrm>
            <a:off x="228600" y="2971800"/>
            <a:ext cx="6781800" cy="2678113"/>
          </a:xfrm>
          <a:prstGeom prst="rect">
            <a:avLst/>
          </a:prstGeom>
          <a:solidFill>
            <a:schemeClr val="accent1">
              <a:alpha val="2509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a:t>The organisation needs to find out where the gaps are in the way its Community Development Workers do their work. If there are gaps the organisation may need to adjust workplace practice so that it allows their Community Development Workers to perform the required Performance Criteria. </a:t>
            </a:r>
          </a:p>
        </p:txBody>
      </p:sp>
      <p:sp>
        <p:nvSpPr>
          <p:cNvPr id="7" name="TextBox 6">
            <a:extLst>
              <a:ext uri="{FF2B5EF4-FFF2-40B4-BE49-F238E27FC236}">
                <a16:creationId xmlns:a16="http://schemas.microsoft.com/office/drawing/2014/main" id="{3371F40C-4EE5-B2A7-8F8D-B56112CF34DC}"/>
              </a:ext>
            </a:extLst>
          </p:cNvPr>
          <p:cNvSpPr txBox="1">
            <a:spLocks noChangeArrowheads="1"/>
          </p:cNvSpPr>
          <p:nvPr/>
        </p:nvSpPr>
        <p:spPr bwMode="auto">
          <a:xfrm>
            <a:off x="228600" y="228600"/>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1</a:t>
            </a:r>
            <a:endParaRPr lang="en-AU" altLang="en-US" sz="240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F8508-93DD-B0F3-283B-EF589C98AC8D}"/>
              </a:ext>
            </a:extLst>
          </p:cNvPr>
          <p:cNvSpPr txBox="1">
            <a:spLocks noChangeArrowheads="1"/>
          </p:cNvSpPr>
          <p:nvPr/>
        </p:nvSpPr>
        <p:spPr bwMode="auto">
          <a:xfrm>
            <a:off x="2057400" y="124143"/>
            <a:ext cx="2362200" cy="461963"/>
          </a:xfrm>
          <a:prstGeom prst="rect">
            <a:avLst/>
          </a:prstGeom>
          <a:solidFill>
            <a:srgbClr val="7030A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AU" altLang="en-US" sz="2400" b="1"/>
              <a:t>Step 2</a:t>
            </a:r>
            <a:endParaRPr lang="en-AU" altLang="en-US" sz="2400"/>
          </a:p>
        </p:txBody>
      </p:sp>
      <p:sp>
        <p:nvSpPr>
          <p:cNvPr id="4" name="TextBox 3">
            <a:extLst>
              <a:ext uri="{FF2B5EF4-FFF2-40B4-BE49-F238E27FC236}">
                <a16:creationId xmlns:a16="http://schemas.microsoft.com/office/drawing/2014/main" id="{284F710B-0F62-D3E6-2CEA-BD06BD35C2F6}"/>
              </a:ext>
            </a:extLst>
          </p:cNvPr>
          <p:cNvSpPr txBox="1">
            <a:spLocks noChangeArrowheads="1"/>
          </p:cNvSpPr>
          <p:nvPr/>
        </p:nvSpPr>
        <p:spPr bwMode="auto">
          <a:xfrm>
            <a:off x="2133600" y="838200"/>
            <a:ext cx="6324600" cy="3416320"/>
          </a:xfrm>
          <a:prstGeom prst="rect">
            <a:avLst/>
          </a:prstGeom>
          <a:solidFill>
            <a:schemeClr val="tx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AU" altLang="en-US" sz="2400" b="1" dirty="0">
                <a:solidFill>
                  <a:schemeClr val="bg1"/>
                </a:solidFill>
              </a:rPr>
              <a:t>If needed, train Community Development Workers to fully understand the Performance Criteria in the Units that apply to their work. Training coursebooks have been developed for each of the Units to help organisations conduct training. </a:t>
            </a:r>
          </a:p>
          <a:p>
            <a:pPr>
              <a:spcBef>
                <a:spcPct val="0"/>
              </a:spcBef>
              <a:buFontTx/>
              <a:buNone/>
            </a:pPr>
            <a:endParaRPr lang="en-AU" altLang="en-US" sz="2400" b="1" dirty="0">
              <a:solidFill>
                <a:schemeClr val="bg1"/>
              </a:solidFill>
            </a:endParaRPr>
          </a:p>
          <a:p>
            <a:pPr>
              <a:spcBef>
                <a:spcPct val="0"/>
              </a:spcBef>
              <a:buFontTx/>
              <a:buNone/>
            </a:pPr>
            <a:r>
              <a:rPr lang="en-AU" altLang="en-US" sz="2400" b="1" dirty="0">
                <a:solidFill>
                  <a:schemeClr val="bg1"/>
                </a:solidFill>
              </a:rPr>
              <a:t>These training coursebooks are available to download from </a:t>
            </a:r>
            <a:r>
              <a:rPr lang="en-AU" altLang="en-US" sz="2400" b="1" dirty="0">
                <a:solidFill>
                  <a:srgbClr val="00B0F0"/>
                </a:solidFill>
              </a:rPr>
              <a:t>pngcdwstandard.com</a:t>
            </a:r>
            <a:endParaRPr lang="en-AU" altLang="en-US" sz="2400" b="1" dirty="0">
              <a:solidFill>
                <a:schemeClr val="bg1"/>
              </a:solidFill>
            </a:endParaRPr>
          </a:p>
        </p:txBody>
      </p:sp>
      <p:pic>
        <p:nvPicPr>
          <p:cNvPr id="1032" name="Picture 10">
            <a:extLst>
              <a:ext uri="{FF2B5EF4-FFF2-40B4-BE49-F238E27FC236}">
                <a16:creationId xmlns:a16="http://schemas.microsoft.com/office/drawing/2014/main" id="{C7E8FDCE-779A-6519-BD13-5357FD53F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15093" y="136891"/>
            <a:ext cx="1518960" cy="21491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1" name="Picture 7" descr="Text&#10;&#10;Description automatically generated">
            <a:extLst>
              <a:ext uri="{FF2B5EF4-FFF2-40B4-BE49-F238E27FC236}">
                <a16:creationId xmlns:a16="http://schemas.microsoft.com/office/drawing/2014/main" id="{E95450AD-8940-56A0-AC42-17022B292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 y="2286000"/>
            <a:ext cx="1526507"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9" name="Picture 13">
            <a:extLst>
              <a:ext uri="{FF2B5EF4-FFF2-40B4-BE49-F238E27FC236}">
                <a16:creationId xmlns:a16="http://schemas.microsoft.com/office/drawing/2014/main" id="{9DFE212C-7A8D-7D68-DFCF-FA79405A51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24000" y="4473313"/>
            <a:ext cx="1521127" cy="2152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12" descr="Letter&#10;&#10;Description automatically generated">
            <a:extLst>
              <a:ext uri="{FF2B5EF4-FFF2-40B4-BE49-F238E27FC236}">
                <a16:creationId xmlns:a16="http://schemas.microsoft.com/office/drawing/2014/main" id="{3FB849F7-BCCF-5DA6-EBC7-B05D71DAF7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8" y="4471917"/>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14" descr="Text&#10;&#10;Description automatically generated">
            <a:extLst>
              <a:ext uri="{FF2B5EF4-FFF2-40B4-BE49-F238E27FC236}">
                <a16:creationId xmlns:a16="http://schemas.microsoft.com/office/drawing/2014/main" id="{5F9B86A4-6F23-E962-AAF8-20B8E14664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0" y="4469400"/>
            <a:ext cx="1526502"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7" name="Picture 9" descr="Graphical user interface&#10;&#10;Description automatically generated with low confidence">
            <a:extLst>
              <a:ext uri="{FF2B5EF4-FFF2-40B4-BE49-F238E27FC236}">
                <a16:creationId xmlns:a16="http://schemas.microsoft.com/office/drawing/2014/main" id="{00ED01C3-36A9-C17A-963F-7BBFA49403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4469400"/>
            <a:ext cx="1528733"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6">
            <a:extLst>
              <a:ext uri="{FF2B5EF4-FFF2-40B4-BE49-F238E27FC236}">
                <a16:creationId xmlns:a16="http://schemas.microsoft.com/office/drawing/2014/main" id="{ACF5B59A-2C1A-C28A-D68E-37B662B3BFF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p:blipFill>
        <p:spPr bwMode="auto">
          <a:xfrm>
            <a:off x="6096000" y="4473313"/>
            <a:ext cx="1521127" cy="21521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11">
            <a:extLst>
              <a:ext uri="{FF2B5EF4-FFF2-40B4-BE49-F238E27FC236}">
                <a16:creationId xmlns:a16="http://schemas.microsoft.com/office/drawing/2014/main" id="{5360ADC6-0D28-6A2C-FF73-544AD41B09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4204" y="4469400"/>
            <a:ext cx="1526501" cy="21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ectangle 9">
            <a:extLst>
              <a:ext uri="{FF2B5EF4-FFF2-40B4-BE49-F238E27FC236}">
                <a16:creationId xmlns:a16="http://schemas.microsoft.com/office/drawing/2014/main" id="{1DDE713B-A08E-17D8-308E-06D276E3E6FC}"/>
              </a:ext>
            </a:extLst>
          </p:cNvPr>
          <p:cNvSpPr>
            <a:spLocks noChangeArrowheads="1"/>
          </p:cNvSpPr>
          <p:nvPr/>
        </p:nvSpPr>
        <p:spPr bwMode="auto">
          <a:xfrm>
            <a:off x="1447800" y="2005012"/>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5" name="Rectangle 10">
            <a:extLst>
              <a:ext uri="{FF2B5EF4-FFF2-40B4-BE49-F238E27FC236}">
                <a16:creationId xmlns:a16="http://schemas.microsoft.com/office/drawing/2014/main" id="{E36E4476-09FF-ADCB-7871-1F9C829BB375}"/>
              </a:ext>
            </a:extLst>
          </p:cNvPr>
          <p:cNvSpPr>
            <a:spLocks noChangeArrowheads="1"/>
          </p:cNvSpPr>
          <p:nvPr/>
        </p:nvSpPr>
        <p:spPr bwMode="auto">
          <a:xfrm>
            <a:off x="1447800" y="785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6" name="Rectangle 11">
            <a:extLst>
              <a:ext uri="{FF2B5EF4-FFF2-40B4-BE49-F238E27FC236}">
                <a16:creationId xmlns:a16="http://schemas.microsoft.com/office/drawing/2014/main" id="{F52CAF97-2F59-2796-4DE8-4B333ABC4331}"/>
              </a:ext>
            </a:extLst>
          </p:cNvPr>
          <p:cNvSpPr>
            <a:spLocks noChangeArrowheads="1"/>
          </p:cNvSpPr>
          <p:nvPr/>
        </p:nvSpPr>
        <p:spPr bwMode="auto">
          <a:xfrm>
            <a:off x="1447800" y="1055846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
        <p:nvSpPr>
          <p:cNvPr id="7" name="Rectangle 12">
            <a:extLst>
              <a:ext uri="{FF2B5EF4-FFF2-40B4-BE49-F238E27FC236}">
                <a16:creationId xmlns:a16="http://schemas.microsoft.com/office/drawing/2014/main" id="{F411FE04-22DC-EBF2-F8C2-4B78E852B2EA}"/>
              </a:ext>
            </a:extLst>
          </p:cNvPr>
          <p:cNvSpPr>
            <a:spLocks noChangeArrowheads="1"/>
          </p:cNvSpPr>
          <p:nvPr/>
        </p:nvSpPr>
        <p:spPr bwMode="auto">
          <a:xfrm>
            <a:off x="1447800" y="119110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AU"/>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2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9"/>
</p:tagLst>
</file>

<file path=ppt/tags/tag2.xml><?xml version="1.0" encoding="utf-8"?>
<p:tagLst xmlns:a="http://schemas.openxmlformats.org/drawingml/2006/main" xmlns:r="http://schemas.openxmlformats.org/officeDocument/2006/relationships" xmlns:p="http://schemas.openxmlformats.org/presentationml/2006/main">
  <p:tag name="TIMING" val="|1.7|0.5"/>
</p:tagLst>
</file>

<file path=ppt/tags/tag3.xml><?xml version="1.0" encoding="utf-8"?>
<p:tagLst xmlns:a="http://schemas.openxmlformats.org/drawingml/2006/main" xmlns:r="http://schemas.openxmlformats.org/officeDocument/2006/relationships" xmlns:p="http://schemas.openxmlformats.org/presentationml/2006/main">
  <p:tag name="TIMING" val="|3|1.4|0.7|0.6|0.6|0.5|0.5|0.5|0.5|0.5|0.5|0.5"/>
</p:tagLst>
</file>

<file path=ppt/tags/tag4.xml><?xml version="1.0" encoding="utf-8"?>
<p:tagLst xmlns:a="http://schemas.openxmlformats.org/drawingml/2006/main" xmlns:r="http://schemas.openxmlformats.org/officeDocument/2006/relationships" xmlns:p="http://schemas.openxmlformats.org/presentationml/2006/main">
  <p:tag name="TIMING" val="|2.3|0.4|0.2|0.2|0.2|0.2"/>
</p:tagLst>
</file>

<file path=ppt/tags/tag5.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4051</TotalTime>
  <Words>1293</Words>
  <Application>Microsoft Office PowerPoint</Application>
  <PresentationFormat>On-screen Show (4:3)</PresentationFormat>
  <Paragraphs>112</Paragraphs>
  <Slides>42</Slides>
  <Notes>12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42</vt:i4>
      </vt:variant>
    </vt:vector>
  </HeadingPairs>
  <TitlesOfParts>
    <vt:vector size="46" baseType="lpstr">
      <vt:lpstr>Arial</vt:lpstr>
      <vt:lpstr>Arial Black</vt:lpstr>
      <vt:lpstr>Wingdings</vt:lpstr>
      <vt:lpstr>Default Design</vt:lpstr>
      <vt:lpstr>The PNG Community Development Worker National Standard</vt:lpstr>
      <vt:lpstr>PowerPoint Presentation</vt:lpstr>
      <vt:lpstr>PowerPoint Presentation</vt:lpstr>
      <vt:lpstr> Units of the Standard </vt:lpstr>
      <vt:lpstr> Example of a Core Unit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dc:creator>
  <cp:lastModifiedBy>Chris Gard</cp:lastModifiedBy>
  <cp:revision>243</cp:revision>
  <cp:lastPrinted>1601-01-01T00:00:00Z</cp:lastPrinted>
  <dcterms:created xsi:type="dcterms:W3CDTF">1601-01-01T00:00:00Z</dcterms:created>
  <dcterms:modified xsi:type="dcterms:W3CDTF">2025-02-25T19:35:35Z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